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6977" y="2385626"/>
            <a:ext cx="2890045" cy="788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 u="heavy">
                <a:solidFill>
                  <a:srgbClr val="9AB5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0A0A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 u="heavy">
                <a:solidFill>
                  <a:srgbClr val="9AB5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A0A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 u="heavy">
                <a:solidFill>
                  <a:srgbClr val="9AB5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 u="heavy">
                <a:solidFill>
                  <a:srgbClr val="9AB5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4246" y="4308760"/>
            <a:ext cx="1990134" cy="118485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22174" y="5673142"/>
            <a:ext cx="1972204" cy="2513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7922" y="223111"/>
            <a:ext cx="4328154" cy="529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 u="heavy">
                <a:solidFill>
                  <a:srgbClr val="9AB5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036" y="1557870"/>
            <a:ext cx="8089926" cy="3328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0A0A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03481" y="4613950"/>
            <a:ext cx="1757055" cy="13105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6537" y="368600"/>
            <a:ext cx="4648835" cy="61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4775" algn="l"/>
                <a:tab pos="2889885" algn="l"/>
              </a:tabLst>
            </a:pPr>
            <a:r>
              <a:rPr sz="3850" spc="-20" dirty="0">
                <a:solidFill>
                  <a:srgbClr val="E80708"/>
                </a:solidFill>
              </a:rPr>
              <a:t>Rasa</a:t>
            </a:r>
            <a:r>
              <a:rPr sz="3850" dirty="0">
                <a:solidFill>
                  <a:srgbClr val="E80708"/>
                </a:solidFill>
              </a:rPr>
              <a:t>	</a:t>
            </a:r>
            <a:r>
              <a:rPr sz="3850" spc="-10" dirty="0">
                <a:solidFill>
                  <a:srgbClr val="E80708"/>
                </a:solidFill>
              </a:rPr>
              <a:t>Rosie</a:t>
            </a:r>
            <a:r>
              <a:rPr sz="3850" dirty="0">
                <a:solidFill>
                  <a:srgbClr val="E80708"/>
                </a:solidFill>
              </a:rPr>
              <a:t>	</a:t>
            </a:r>
            <a:r>
              <a:rPr sz="3850" spc="-10" dirty="0">
                <a:solidFill>
                  <a:srgbClr val="E80708"/>
                </a:solidFill>
              </a:rPr>
              <a:t>Daneza</a:t>
            </a:r>
            <a:endParaRPr sz="3850"/>
          </a:p>
        </p:txBody>
      </p:sp>
      <p:sp>
        <p:nvSpPr>
          <p:cNvPr id="4" name="object 4"/>
          <p:cNvSpPr txBox="1"/>
          <p:nvPr/>
        </p:nvSpPr>
        <p:spPr>
          <a:xfrm>
            <a:off x="533221" y="1539769"/>
            <a:ext cx="8056245" cy="2485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4965" marR="5080" indent="-342900">
              <a:lnSpc>
                <a:spcPct val="114999"/>
              </a:lnSpc>
              <a:spcBef>
                <a:spcPts val="120"/>
              </a:spcBef>
              <a:buChar char="•"/>
              <a:tabLst>
                <a:tab pos="356870" algn="l"/>
              </a:tabLst>
            </a:pPr>
            <a:r>
              <a:rPr sz="2800" spc="-20" dirty="0">
                <a:solidFill>
                  <a:srgbClr val="030303"/>
                </a:solidFill>
                <a:latin typeface="Arial"/>
                <a:cs typeface="Arial"/>
              </a:rPr>
              <a:t>Talia</a:t>
            </a:r>
            <a:r>
              <a:rPr sz="2800" spc="19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este</a:t>
            </a:r>
            <a:r>
              <a:rPr sz="2800" spc="17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30303"/>
                </a:solidFill>
                <a:latin typeface="Arial"/>
                <a:cs typeface="Arial"/>
              </a:rPr>
              <a:t>de</a:t>
            </a:r>
            <a:r>
              <a:rPr sz="2800" spc="-114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133-135</a:t>
            </a:r>
            <a:r>
              <a:rPr sz="2800" spc="16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85" dirty="0">
                <a:solidFill>
                  <a:srgbClr val="030303"/>
                </a:solidFill>
                <a:latin typeface="Arial"/>
                <a:cs typeface="Arial"/>
              </a:rPr>
              <a:t>cm,</a:t>
            </a:r>
            <a:r>
              <a:rPr sz="2800" spc="-9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greutatea</a:t>
            </a:r>
            <a:r>
              <a:rPr sz="2800" spc="20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este</a:t>
            </a:r>
            <a:r>
              <a:rPr sz="2800" spc="11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30" dirty="0">
                <a:solidFill>
                  <a:srgbClr val="030303"/>
                </a:solidFill>
                <a:latin typeface="Arial"/>
                <a:cs typeface="Arial"/>
              </a:rPr>
              <a:t>de 	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500-550</a:t>
            </a:r>
            <a:r>
              <a:rPr sz="2800" spc="17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030303"/>
                </a:solidFill>
                <a:latin typeface="Arial"/>
                <a:cs typeface="Arial"/>
              </a:rPr>
              <a:t>Kg</a:t>
            </a:r>
            <a:r>
              <a:rPr sz="2800" spc="-3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114" dirty="0">
                <a:solidFill>
                  <a:srgbClr val="030303"/>
                </a:solidFill>
                <a:latin typeface="Arial"/>
                <a:cs typeface="Arial"/>
              </a:rPr>
              <a:t>pentru</a:t>
            </a:r>
            <a:r>
              <a:rPr sz="2800" spc="8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140" dirty="0">
                <a:solidFill>
                  <a:srgbClr val="030303"/>
                </a:solidFill>
                <a:latin typeface="Arial"/>
                <a:cs typeface="Arial"/>
              </a:rPr>
              <a:t>tipul</a:t>
            </a:r>
            <a:r>
              <a:rPr sz="2800" spc="114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30303"/>
                </a:solidFill>
                <a:latin typeface="Arial"/>
                <a:cs typeface="Arial"/>
              </a:rPr>
              <a:t>de</a:t>
            </a:r>
            <a:r>
              <a:rPr sz="2800" spc="2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30303"/>
                </a:solidFill>
                <a:latin typeface="Arial"/>
                <a:cs typeface="Arial"/>
              </a:rPr>
              <a:t>lapte</a:t>
            </a:r>
            <a:r>
              <a:rPr sz="2800" spc="8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si</a:t>
            </a:r>
            <a:r>
              <a:rPr sz="2800" spc="1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600-650</a:t>
            </a:r>
            <a:r>
              <a:rPr sz="2800" spc="16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30303"/>
                </a:solidFill>
                <a:latin typeface="Arial"/>
                <a:cs typeface="Arial"/>
              </a:rPr>
              <a:t>Kg 	</a:t>
            </a:r>
            <a:r>
              <a:rPr sz="2800" spc="125" dirty="0">
                <a:solidFill>
                  <a:srgbClr val="030303"/>
                </a:solidFill>
                <a:latin typeface="Arial"/>
                <a:cs typeface="Arial"/>
              </a:rPr>
              <a:t>pentru</a:t>
            </a:r>
            <a:r>
              <a:rPr sz="2800" spc="1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150" dirty="0">
                <a:solidFill>
                  <a:srgbClr val="030303"/>
                </a:solidFill>
                <a:latin typeface="Arial"/>
                <a:cs typeface="Arial"/>
              </a:rPr>
              <a:t>tipul</a:t>
            </a:r>
            <a:r>
              <a:rPr sz="2800" spc="14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30303"/>
                </a:solidFill>
                <a:latin typeface="Arial"/>
                <a:cs typeface="Arial"/>
              </a:rPr>
              <a:t>de</a:t>
            </a:r>
            <a:r>
              <a:rPr sz="2800" spc="3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lapte-carne.</a:t>
            </a:r>
            <a:r>
              <a:rPr sz="2800" spc="15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Culoarea</a:t>
            </a:r>
            <a:r>
              <a:rPr sz="2800" spc="35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30303"/>
                </a:solidFill>
                <a:latin typeface="Arial"/>
                <a:cs typeface="Arial"/>
              </a:rPr>
              <a:t>este</a:t>
            </a:r>
            <a:r>
              <a:rPr sz="2800" spc="700" dirty="0">
                <a:solidFill>
                  <a:srgbClr val="030303"/>
                </a:solidFill>
                <a:latin typeface="Arial"/>
                <a:cs typeface="Arial"/>
              </a:rPr>
              <a:t> 	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rosie</a:t>
            </a:r>
            <a:r>
              <a:rPr sz="2800" spc="85" dirty="0">
                <a:solidFill>
                  <a:srgbClr val="030303"/>
                </a:solidFill>
                <a:latin typeface="Arial"/>
                <a:cs typeface="Arial"/>
              </a:rPr>
              <a:t> uniforma,</a:t>
            </a:r>
            <a:r>
              <a:rPr sz="2800" spc="16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70" dirty="0">
                <a:solidFill>
                  <a:srgbClr val="030303"/>
                </a:solidFill>
                <a:latin typeface="Arial"/>
                <a:cs typeface="Arial"/>
              </a:rPr>
              <a:t>productia</a:t>
            </a:r>
            <a:r>
              <a:rPr sz="2800" spc="24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30303"/>
                </a:solidFill>
                <a:latin typeface="Arial"/>
                <a:cs typeface="Arial"/>
              </a:rPr>
              <a:t>de</a:t>
            </a:r>
            <a:r>
              <a:rPr sz="2800" spc="-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70" dirty="0">
                <a:solidFill>
                  <a:srgbClr val="030303"/>
                </a:solidFill>
                <a:latin typeface="Arial"/>
                <a:cs typeface="Arial"/>
              </a:rPr>
              <a:t>lapte</a:t>
            </a:r>
            <a:endParaRPr sz="2800">
              <a:latin typeface="Arial"/>
              <a:cs typeface="Arial"/>
            </a:endParaRPr>
          </a:p>
          <a:p>
            <a:pPr marL="367030">
              <a:lnSpc>
                <a:spcPct val="100000"/>
              </a:lnSpc>
              <a:spcBef>
                <a:spcPts val="530"/>
              </a:spcBef>
            </a:pP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6000</a:t>
            </a:r>
            <a:r>
              <a:rPr sz="2800" spc="2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030303"/>
                </a:solidFill>
                <a:latin typeface="Arial"/>
                <a:cs typeface="Arial"/>
              </a:rPr>
              <a:t>Kg</a:t>
            </a:r>
            <a:r>
              <a:rPr sz="2800" spc="-5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pe</a:t>
            </a:r>
            <a:r>
              <a:rPr sz="2800" spc="9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30303"/>
                </a:solidFill>
                <a:latin typeface="Arial"/>
                <a:cs typeface="Arial"/>
              </a:rPr>
              <a:t>lactatie</a:t>
            </a:r>
            <a:r>
              <a:rPr sz="2800" spc="8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75" dirty="0">
                <a:solidFill>
                  <a:srgbClr val="030303"/>
                </a:solidFill>
                <a:latin typeface="Arial"/>
                <a:cs typeface="Arial"/>
              </a:rPr>
              <a:t>normala,</a:t>
            </a:r>
            <a:r>
              <a:rPr sz="2800" spc="5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30303"/>
                </a:solidFill>
                <a:latin typeface="Arial"/>
                <a:cs typeface="Arial"/>
              </a:rPr>
              <a:t>cu</a:t>
            </a:r>
            <a:r>
              <a:rPr sz="2800" spc="55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30303"/>
                </a:solidFill>
                <a:latin typeface="Arial"/>
                <a:cs typeface="Arial"/>
              </a:rPr>
              <a:t>3,8%</a:t>
            </a:r>
            <a:r>
              <a:rPr sz="2800" spc="-110" dirty="0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30303"/>
                </a:solidFill>
                <a:latin typeface="Arial"/>
                <a:cs typeface="Arial"/>
              </a:rPr>
              <a:t>grasime.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9750" y="4667807"/>
            <a:ext cx="2886590" cy="213633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46728" y="799067"/>
            <a:ext cx="3049905" cy="0"/>
          </a:xfrm>
          <a:custGeom>
            <a:avLst/>
            <a:gdLst/>
            <a:ahLst/>
            <a:cxnLst/>
            <a:rect l="l" t="t" r="r" b="b"/>
            <a:pathLst>
              <a:path w="3049904">
                <a:moveTo>
                  <a:pt x="0" y="0"/>
                </a:moveTo>
                <a:lnTo>
                  <a:pt x="3049508" y="0"/>
                </a:lnTo>
              </a:path>
            </a:pathLst>
          </a:custGeom>
          <a:ln w="12716">
            <a:solidFill>
              <a:srgbClr val="C134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34028" y="277716"/>
            <a:ext cx="306578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94460" algn="l"/>
              </a:tabLst>
            </a:pPr>
            <a:r>
              <a:rPr sz="4000" u="none" spc="-20" dirty="0">
                <a:solidFill>
                  <a:srgbClr val="C13490"/>
                </a:solidFill>
              </a:rPr>
              <a:t>Rasa</a:t>
            </a:r>
            <a:r>
              <a:rPr sz="4000" u="none" dirty="0">
                <a:solidFill>
                  <a:srgbClr val="C13490"/>
                </a:solidFill>
              </a:rPr>
              <a:t>	</a:t>
            </a:r>
            <a:r>
              <a:rPr sz="4000" u="none" spc="-10" dirty="0">
                <a:solidFill>
                  <a:srgbClr val="C13490"/>
                </a:solidFill>
              </a:rPr>
              <a:t>Jersey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5080" indent="-342900">
              <a:lnSpc>
                <a:spcPct val="120700"/>
              </a:lnSpc>
              <a:spcBef>
                <a:spcPts val="100"/>
              </a:spcBef>
              <a:buChar char="•"/>
              <a:tabLst>
                <a:tab pos="361315" algn="l"/>
              </a:tabLst>
            </a:pPr>
            <a:r>
              <a:rPr sz="2000" spc="-45" dirty="0"/>
              <a:t>S-</a:t>
            </a:r>
            <a:r>
              <a:rPr sz="2000" dirty="0"/>
              <a:t>a</a:t>
            </a:r>
            <a:r>
              <a:rPr sz="2000" spc="50" dirty="0"/>
              <a:t> </a:t>
            </a:r>
            <a:r>
              <a:rPr sz="2000" spc="145" dirty="0"/>
              <a:t>format</a:t>
            </a:r>
            <a:r>
              <a:rPr sz="2000" spc="140" dirty="0"/>
              <a:t> </a:t>
            </a:r>
            <a:r>
              <a:rPr sz="2000" spc="110" dirty="0"/>
              <a:t>in</a:t>
            </a:r>
            <a:r>
              <a:rPr sz="2000" spc="-10" dirty="0"/>
              <a:t> </a:t>
            </a:r>
            <a:r>
              <a:rPr sz="2000" spc="55" dirty="0"/>
              <a:t>insula</a:t>
            </a:r>
            <a:r>
              <a:rPr sz="2000" spc="100" dirty="0"/>
              <a:t> </a:t>
            </a:r>
            <a:r>
              <a:rPr sz="2000" spc="90" dirty="0"/>
              <a:t>cu</a:t>
            </a:r>
            <a:r>
              <a:rPr sz="2000" spc="-25" dirty="0"/>
              <a:t> </a:t>
            </a:r>
            <a:r>
              <a:rPr sz="2000" dirty="0"/>
              <a:t>acelasi</a:t>
            </a:r>
            <a:r>
              <a:rPr sz="2000" spc="75" dirty="0"/>
              <a:t> </a:t>
            </a:r>
            <a:r>
              <a:rPr sz="2000" spc="125" dirty="0"/>
              <a:t>nume,</a:t>
            </a:r>
            <a:r>
              <a:rPr sz="2000" spc="30" dirty="0"/>
              <a:t> </a:t>
            </a:r>
            <a:r>
              <a:rPr sz="2000" spc="110" dirty="0"/>
              <a:t>mai</a:t>
            </a:r>
            <a:r>
              <a:rPr sz="2000" spc="25" dirty="0"/>
              <a:t> </a:t>
            </a:r>
            <a:r>
              <a:rPr sz="2000" spc="114" dirty="0"/>
              <a:t>poarta</a:t>
            </a:r>
            <a:r>
              <a:rPr sz="2000" spc="125" dirty="0"/>
              <a:t> </a:t>
            </a:r>
            <a:r>
              <a:rPr sz="2000" spc="90" dirty="0"/>
              <a:t>denumirea</a:t>
            </a:r>
            <a:r>
              <a:rPr sz="2000" spc="500" dirty="0"/>
              <a:t>  	</a:t>
            </a:r>
            <a:r>
              <a:rPr sz="2000" spc="95" dirty="0"/>
              <a:t>de</a:t>
            </a:r>
            <a:r>
              <a:rPr sz="2000" spc="-30" dirty="0"/>
              <a:t> </a:t>
            </a:r>
            <a:r>
              <a:rPr sz="2000" dirty="0"/>
              <a:t>rasa</a:t>
            </a:r>
            <a:r>
              <a:rPr sz="2000" spc="135" dirty="0"/>
              <a:t> </a:t>
            </a:r>
            <a:r>
              <a:rPr sz="2000" spc="95" dirty="0"/>
              <a:t>de</a:t>
            </a:r>
            <a:r>
              <a:rPr sz="2000" spc="-20" dirty="0"/>
              <a:t> </a:t>
            </a:r>
            <a:r>
              <a:rPr sz="2000" spc="150" dirty="0"/>
              <a:t>unt.</a:t>
            </a:r>
            <a:r>
              <a:rPr sz="2000" spc="-130" dirty="0"/>
              <a:t> </a:t>
            </a:r>
            <a:r>
              <a:rPr sz="2000" dirty="0"/>
              <a:t>Talia</a:t>
            </a:r>
            <a:r>
              <a:rPr sz="2000" spc="100" dirty="0"/>
              <a:t> </a:t>
            </a:r>
            <a:r>
              <a:rPr sz="2000" spc="80" dirty="0"/>
              <a:t>este</a:t>
            </a:r>
            <a:r>
              <a:rPr sz="2000" dirty="0"/>
              <a:t> </a:t>
            </a:r>
            <a:r>
              <a:rPr sz="2000" spc="95" dirty="0"/>
              <a:t>de</a:t>
            </a:r>
            <a:r>
              <a:rPr sz="2000" spc="-40" dirty="0"/>
              <a:t> </a:t>
            </a:r>
            <a:r>
              <a:rPr sz="2000" spc="100" dirty="0"/>
              <a:t>1,22</a:t>
            </a:r>
            <a:r>
              <a:rPr sz="2000" spc="-60" dirty="0"/>
              <a:t> </a:t>
            </a:r>
            <a:r>
              <a:rPr sz="2000" spc="70" dirty="0"/>
              <a:t>-</a:t>
            </a:r>
            <a:r>
              <a:rPr sz="2000" spc="-30" dirty="0"/>
              <a:t> </a:t>
            </a:r>
            <a:r>
              <a:rPr sz="2000" spc="90" dirty="0"/>
              <a:t>1,25</a:t>
            </a:r>
            <a:r>
              <a:rPr sz="2000" spc="35" dirty="0"/>
              <a:t> </a:t>
            </a:r>
            <a:r>
              <a:rPr sz="2000" spc="130" dirty="0"/>
              <a:t>cm</a:t>
            </a:r>
            <a:r>
              <a:rPr sz="2000" spc="-5" dirty="0"/>
              <a:t> </a:t>
            </a:r>
            <a:r>
              <a:rPr sz="2000" spc="65" dirty="0"/>
              <a:t>iar</a:t>
            </a:r>
            <a:r>
              <a:rPr sz="2000" spc="35" dirty="0"/>
              <a:t> </a:t>
            </a:r>
            <a:r>
              <a:rPr sz="2000" spc="85" dirty="0"/>
              <a:t>greutatea</a:t>
            </a:r>
            <a:r>
              <a:rPr sz="2000" spc="175" dirty="0"/>
              <a:t> </a:t>
            </a:r>
            <a:r>
              <a:rPr sz="2000" spc="55" dirty="0"/>
              <a:t>este 	</a:t>
            </a:r>
            <a:r>
              <a:rPr sz="2000" spc="95" dirty="0"/>
              <a:t>de</a:t>
            </a:r>
            <a:r>
              <a:rPr sz="2000" spc="15" dirty="0"/>
              <a:t> </a:t>
            </a:r>
            <a:r>
              <a:rPr sz="2000" spc="85" dirty="0"/>
              <a:t>400-</a:t>
            </a:r>
            <a:r>
              <a:rPr sz="2000" spc="95" dirty="0"/>
              <a:t>450</a:t>
            </a:r>
            <a:r>
              <a:rPr sz="2000" spc="20" dirty="0"/>
              <a:t> </a:t>
            </a:r>
            <a:r>
              <a:rPr sz="2000" dirty="0"/>
              <a:t>Kg,</a:t>
            </a:r>
            <a:r>
              <a:rPr sz="2000" spc="-45" dirty="0"/>
              <a:t> </a:t>
            </a:r>
            <a:r>
              <a:rPr sz="2000" spc="60" dirty="0"/>
              <a:t>culoarea</a:t>
            </a:r>
            <a:r>
              <a:rPr sz="2000" spc="150" dirty="0"/>
              <a:t> </a:t>
            </a:r>
            <a:r>
              <a:rPr sz="2000" spc="80" dirty="0"/>
              <a:t>este</a:t>
            </a:r>
            <a:r>
              <a:rPr sz="2000" spc="-10" dirty="0"/>
              <a:t> </a:t>
            </a:r>
            <a:r>
              <a:rPr sz="2000" spc="95" dirty="0"/>
              <a:t>caprui,</a:t>
            </a:r>
            <a:r>
              <a:rPr sz="2000" spc="-35" dirty="0"/>
              <a:t> </a:t>
            </a:r>
            <a:r>
              <a:rPr sz="2000" spc="70" dirty="0"/>
              <a:t>insusirile</a:t>
            </a:r>
            <a:r>
              <a:rPr sz="2000" spc="75" dirty="0"/>
              <a:t> </a:t>
            </a:r>
            <a:r>
              <a:rPr sz="2000" spc="95" dirty="0"/>
              <a:t>morfologice 	</a:t>
            </a:r>
            <a:r>
              <a:rPr sz="2000" spc="105" dirty="0"/>
              <a:t>sunt</a:t>
            </a:r>
            <a:r>
              <a:rPr sz="2000" spc="90" dirty="0"/>
              <a:t> </a:t>
            </a:r>
            <a:r>
              <a:rPr sz="2000" spc="80" dirty="0"/>
              <a:t>asemanatoare</a:t>
            </a:r>
            <a:r>
              <a:rPr sz="2000" spc="185" dirty="0"/>
              <a:t> </a:t>
            </a:r>
            <a:r>
              <a:rPr sz="2000" spc="90" dirty="0"/>
              <a:t>cu</a:t>
            </a:r>
            <a:r>
              <a:rPr sz="2000" spc="-40" dirty="0"/>
              <a:t> </a:t>
            </a:r>
            <a:r>
              <a:rPr sz="2000" spc="55" dirty="0"/>
              <a:t>ale</a:t>
            </a:r>
            <a:r>
              <a:rPr sz="2000" spc="-25" dirty="0"/>
              <a:t> </a:t>
            </a:r>
            <a:r>
              <a:rPr sz="2000" dirty="0"/>
              <a:t>rasei</a:t>
            </a:r>
            <a:r>
              <a:rPr sz="2000" spc="10" dirty="0"/>
              <a:t> </a:t>
            </a:r>
            <a:r>
              <a:rPr sz="2000" spc="-25" dirty="0"/>
              <a:t>FRIZA.</a:t>
            </a:r>
            <a:r>
              <a:rPr sz="2000" spc="100" dirty="0"/>
              <a:t> </a:t>
            </a:r>
            <a:r>
              <a:rPr sz="2000" spc="90" dirty="0"/>
              <a:t>Privit</a:t>
            </a:r>
            <a:r>
              <a:rPr sz="2000" spc="-10" dirty="0"/>
              <a:t> </a:t>
            </a:r>
            <a:r>
              <a:rPr sz="2000" spc="110" dirty="0"/>
              <a:t>din</a:t>
            </a:r>
            <a:r>
              <a:rPr sz="2000" spc="20" dirty="0"/>
              <a:t> </a:t>
            </a:r>
            <a:r>
              <a:rPr sz="2000" spc="125" dirty="0"/>
              <a:t>profil</a:t>
            </a:r>
            <a:r>
              <a:rPr sz="2000" spc="500" dirty="0"/>
              <a:t> 	</a:t>
            </a:r>
            <a:r>
              <a:rPr sz="2000" spc="130" dirty="0"/>
              <a:t>trunchiul</a:t>
            </a:r>
            <a:r>
              <a:rPr sz="2000" spc="25" dirty="0"/>
              <a:t> </a:t>
            </a:r>
            <a:r>
              <a:rPr sz="2000" spc="60" dirty="0"/>
              <a:t>este</a:t>
            </a:r>
            <a:r>
              <a:rPr sz="2000" spc="10" dirty="0"/>
              <a:t> </a:t>
            </a:r>
            <a:r>
              <a:rPr sz="2000" spc="60" dirty="0"/>
              <a:t>un</a:t>
            </a:r>
            <a:r>
              <a:rPr sz="2000" spc="140" dirty="0"/>
              <a:t> </a:t>
            </a:r>
            <a:r>
              <a:rPr sz="2000" spc="80" dirty="0"/>
              <a:t>trapez,</a:t>
            </a:r>
            <a:r>
              <a:rPr sz="2000" spc="50" dirty="0"/>
              <a:t> </a:t>
            </a:r>
            <a:r>
              <a:rPr sz="2000" spc="110" dirty="0"/>
              <a:t>productia</a:t>
            </a:r>
            <a:r>
              <a:rPr sz="2000" spc="105" dirty="0"/>
              <a:t> </a:t>
            </a:r>
            <a:r>
              <a:rPr sz="2000" spc="95" dirty="0"/>
              <a:t>de</a:t>
            </a:r>
            <a:r>
              <a:rPr sz="2000" spc="50" dirty="0"/>
              <a:t> </a:t>
            </a:r>
            <a:r>
              <a:rPr sz="2000" spc="100" dirty="0"/>
              <a:t>lapte</a:t>
            </a:r>
            <a:r>
              <a:rPr sz="2000" spc="-30" dirty="0"/>
              <a:t> </a:t>
            </a:r>
            <a:r>
              <a:rPr sz="2000" spc="80" dirty="0"/>
              <a:t>este</a:t>
            </a:r>
            <a:r>
              <a:rPr sz="2000" dirty="0"/>
              <a:t> </a:t>
            </a:r>
            <a:r>
              <a:rPr sz="2000" spc="95" dirty="0"/>
              <a:t>de</a:t>
            </a:r>
            <a:r>
              <a:rPr sz="2000" spc="10" dirty="0"/>
              <a:t> </a:t>
            </a:r>
            <a:r>
              <a:rPr sz="2000" spc="80" dirty="0"/>
              <a:t>4000- 	</a:t>
            </a:r>
            <a:r>
              <a:rPr sz="2000" spc="105" dirty="0"/>
              <a:t>4500</a:t>
            </a:r>
            <a:r>
              <a:rPr sz="2000" spc="-40" dirty="0"/>
              <a:t> </a:t>
            </a:r>
            <a:r>
              <a:rPr sz="2000" spc="-10" dirty="0"/>
              <a:t>Kg</a:t>
            </a:r>
            <a:r>
              <a:rPr sz="2000" spc="-85" dirty="0"/>
              <a:t> </a:t>
            </a:r>
            <a:r>
              <a:rPr sz="2000" spc="90" dirty="0"/>
              <a:t>cu</a:t>
            </a:r>
            <a:r>
              <a:rPr sz="2000" spc="-55" dirty="0"/>
              <a:t> </a:t>
            </a:r>
            <a:r>
              <a:rPr sz="2000" spc="75" dirty="0"/>
              <a:t>5,5</a:t>
            </a:r>
            <a:r>
              <a:rPr sz="2000" spc="-30" dirty="0"/>
              <a:t> </a:t>
            </a:r>
            <a:r>
              <a:rPr sz="2000" spc="55" dirty="0"/>
              <a:t>-</a:t>
            </a:r>
            <a:r>
              <a:rPr sz="2000" spc="50" dirty="0"/>
              <a:t> </a:t>
            </a:r>
            <a:r>
              <a:rPr sz="2000" spc="70" dirty="0"/>
              <a:t>6,5</a:t>
            </a:r>
            <a:r>
              <a:rPr sz="2000" spc="-65" dirty="0"/>
              <a:t> </a:t>
            </a:r>
            <a:r>
              <a:rPr sz="2000" spc="140" dirty="0"/>
              <a:t>%</a:t>
            </a:r>
            <a:r>
              <a:rPr sz="2000" spc="-165" dirty="0"/>
              <a:t> </a:t>
            </a:r>
            <a:r>
              <a:rPr sz="2000" spc="70" dirty="0"/>
              <a:t>grasime.</a:t>
            </a:r>
            <a:r>
              <a:rPr sz="2000" spc="45" dirty="0"/>
              <a:t> </a:t>
            </a:r>
            <a:r>
              <a:rPr sz="2000" spc="80" dirty="0"/>
              <a:t>Randamentul</a:t>
            </a:r>
            <a:r>
              <a:rPr sz="2000" spc="135" dirty="0"/>
              <a:t> </a:t>
            </a:r>
            <a:r>
              <a:rPr sz="2000" spc="50" dirty="0"/>
              <a:t>la</a:t>
            </a:r>
            <a:r>
              <a:rPr sz="2000" spc="20" dirty="0"/>
              <a:t> </a:t>
            </a:r>
            <a:r>
              <a:rPr sz="2000" spc="50" dirty="0"/>
              <a:t>sacrificare  	</a:t>
            </a:r>
            <a:r>
              <a:rPr sz="2000" spc="60" dirty="0"/>
              <a:t>este</a:t>
            </a:r>
            <a:r>
              <a:rPr sz="2000" dirty="0"/>
              <a:t> </a:t>
            </a:r>
            <a:r>
              <a:rPr sz="2000" spc="60" dirty="0"/>
              <a:t>mic</a:t>
            </a:r>
            <a:r>
              <a:rPr sz="2000" spc="175" dirty="0"/>
              <a:t> </a:t>
            </a:r>
            <a:r>
              <a:rPr sz="2000" spc="75" dirty="0"/>
              <a:t>45</a:t>
            </a:r>
            <a:r>
              <a:rPr sz="2000" spc="-30" dirty="0"/>
              <a:t> </a:t>
            </a:r>
            <a:r>
              <a:rPr sz="2000" spc="50" dirty="0"/>
              <a:t>-</a:t>
            </a:r>
            <a:r>
              <a:rPr sz="2000" spc="30" dirty="0"/>
              <a:t> </a:t>
            </a:r>
            <a:r>
              <a:rPr sz="2000" spc="50" dirty="0"/>
              <a:t>48%.</a:t>
            </a:r>
            <a:r>
              <a:rPr sz="2000" spc="-114" dirty="0"/>
              <a:t> </a:t>
            </a:r>
            <a:r>
              <a:rPr sz="2000" dirty="0"/>
              <a:t>Se</a:t>
            </a:r>
            <a:r>
              <a:rPr sz="2000" spc="-45" dirty="0"/>
              <a:t> </a:t>
            </a:r>
            <a:r>
              <a:rPr sz="2000" spc="75" dirty="0"/>
              <a:t>creste</a:t>
            </a:r>
            <a:r>
              <a:rPr sz="2000" spc="-50" dirty="0"/>
              <a:t> </a:t>
            </a:r>
            <a:r>
              <a:rPr sz="2000" spc="60" dirty="0"/>
              <a:t>in</a:t>
            </a:r>
            <a:r>
              <a:rPr sz="2000" spc="140" dirty="0"/>
              <a:t> </a:t>
            </a:r>
            <a:r>
              <a:rPr sz="2000" spc="65" dirty="0"/>
              <a:t>Anglia,</a:t>
            </a:r>
            <a:r>
              <a:rPr sz="2000" dirty="0"/>
              <a:t> </a:t>
            </a:r>
            <a:r>
              <a:rPr sz="2000" spc="55" dirty="0"/>
              <a:t>iar </a:t>
            </a:r>
            <a:r>
              <a:rPr sz="2000" spc="60" dirty="0"/>
              <a:t>in</a:t>
            </a:r>
            <a:r>
              <a:rPr sz="2000" spc="155" dirty="0"/>
              <a:t> </a:t>
            </a:r>
            <a:r>
              <a:rPr sz="2000" spc="135" dirty="0"/>
              <a:t>lume</a:t>
            </a:r>
            <a:r>
              <a:rPr sz="2000" dirty="0"/>
              <a:t> se</a:t>
            </a:r>
            <a:r>
              <a:rPr sz="2000" spc="-50" dirty="0"/>
              <a:t> </a:t>
            </a:r>
            <a:r>
              <a:rPr sz="2000" spc="75" dirty="0"/>
              <a:t>creste</a:t>
            </a:r>
            <a:r>
              <a:rPr sz="2000" spc="25" dirty="0"/>
              <a:t> </a:t>
            </a:r>
            <a:r>
              <a:rPr sz="2000" spc="55" dirty="0"/>
              <a:t>mai 	</a:t>
            </a:r>
            <a:r>
              <a:rPr sz="2000" spc="160" dirty="0"/>
              <a:t>putin</a:t>
            </a:r>
            <a:r>
              <a:rPr sz="2000" spc="-80" dirty="0"/>
              <a:t> </a:t>
            </a:r>
            <a:r>
              <a:rPr sz="2000" spc="145" dirty="0"/>
              <a:t>in</a:t>
            </a:r>
            <a:r>
              <a:rPr sz="2000" spc="25" dirty="0"/>
              <a:t> </a:t>
            </a:r>
            <a:r>
              <a:rPr sz="2000" dirty="0"/>
              <a:t>rasa</a:t>
            </a:r>
            <a:r>
              <a:rPr sz="2000" spc="114" dirty="0"/>
              <a:t> </a:t>
            </a:r>
            <a:r>
              <a:rPr sz="2000" spc="95" dirty="0"/>
              <a:t>pura.</a:t>
            </a:r>
            <a:r>
              <a:rPr sz="2000" spc="-50" dirty="0"/>
              <a:t> </a:t>
            </a:r>
            <a:r>
              <a:rPr sz="2000" spc="50" dirty="0"/>
              <a:t>Taurii</a:t>
            </a:r>
            <a:r>
              <a:rPr sz="2000" spc="80" dirty="0"/>
              <a:t> </a:t>
            </a:r>
            <a:r>
              <a:rPr sz="2000" dirty="0"/>
              <a:t>se</a:t>
            </a:r>
            <a:r>
              <a:rPr sz="2000" spc="-10" dirty="0"/>
              <a:t> </a:t>
            </a:r>
            <a:r>
              <a:rPr sz="2000" dirty="0"/>
              <a:t>folosesc</a:t>
            </a:r>
            <a:r>
              <a:rPr sz="2000" spc="155" dirty="0"/>
              <a:t> </a:t>
            </a:r>
            <a:r>
              <a:rPr sz="2000" spc="50" dirty="0"/>
              <a:t>la</a:t>
            </a:r>
            <a:r>
              <a:rPr sz="2000" spc="65" dirty="0"/>
              <a:t> incrucisari</a:t>
            </a:r>
            <a:r>
              <a:rPr sz="2000" spc="185" dirty="0"/>
              <a:t> </a:t>
            </a:r>
            <a:r>
              <a:rPr sz="2000" spc="95" dirty="0"/>
              <a:t>de</a:t>
            </a:r>
            <a:r>
              <a:rPr sz="2000" spc="10" dirty="0"/>
              <a:t> </a:t>
            </a:r>
            <a:r>
              <a:rPr sz="2000" spc="85" dirty="0"/>
              <a:t>infuzie</a:t>
            </a:r>
            <a:r>
              <a:rPr sz="2000" spc="65" dirty="0"/>
              <a:t> cu 	</a:t>
            </a:r>
            <a:r>
              <a:rPr sz="2000" dirty="0"/>
              <a:t>rasele</a:t>
            </a:r>
            <a:r>
              <a:rPr sz="2000" spc="130" dirty="0"/>
              <a:t> </a:t>
            </a:r>
            <a:r>
              <a:rPr sz="2000" spc="50" dirty="0"/>
              <a:t>de</a:t>
            </a:r>
            <a:r>
              <a:rPr sz="2000" spc="265" dirty="0"/>
              <a:t> </a:t>
            </a:r>
            <a:r>
              <a:rPr sz="2000" spc="90" dirty="0"/>
              <a:t>lapte.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7269" y="4972998"/>
            <a:ext cx="1846700" cy="14720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273" y="469956"/>
            <a:ext cx="3241040" cy="621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00" u="none" spc="-200" dirty="0">
                <a:solidFill>
                  <a:srgbClr val="8E8756"/>
                </a:solidFill>
              </a:rPr>
              <a:t>Rase</a:t>
            </a:r>
            <a:r>
              <a:rPr sz="3900" u="none" spc="-45" dirty="0">
                <a:solidFill>
                  <a:srgbClr val="8E8756"/>
                </a:solidFill>
              </a:rPr>
              <a:t> </a:t>
            </a:r>
            <a:r>
              <a:rPr sz="3900" u="none" dirty="0">
                <a:solidFill>
                  <a:srgbClr val="8E8756"/>
                </a:solidFill>
              </a:rPr>
              <a:t>de</a:t>
            </a:r>
            <a:r>
              <a:rPr sz="3900" u="none" spc="-140" dirty="0">
                <a:solidFill>
                  <a:srgbClr val="8E8756"/>
                </a:solidFill>
              </a:rPr>
              <a:t> </a:t>
            </a:r>
            <a:r>
              <a:rPr sz="3900" u="none" spc="-35" dirty="0">
                <a:solidFill>
                  <a:srgbClr val="8E8756"/>
                </a:solidFill>
              </a:rPr>
              <a:t>carne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536464" y="1478591"/>
            <a:ext cx="8080375" cy="286956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650" b="1" u="heavy" dirty="0">
                <a:solidFill>
                  <a:srgbClr val="0C0C0C"/>
                </a:solidFill>
                <a:uFill>
                  <a:solidFill>
                    <a:srgbClr val="0C0C0C"/>
                  </a:solidFill>
                </a:uFill>
                <a:latin typeface="Arial"/>
                <a:cs typeface="Arial"/>
              </a:rPr>
              <a:t>Rasa</a:t>
            </a:r>
            <a:r>
              <a:rPr sz="2650" b="1" u="heavy" spc="-165" dirty="0">
                <a:solidFill>
                  <a:srgbClr val="0C0C0C"/>
                </a:solidFill>
                <a:uFill>
                  <a:solidFill>
                    <a:srgbClr val="0C0C0C"/>
                  </a:solidFill>
                </a:uFill>
                <a:latin typeface="Arial"/>
                <a:cs typeface="Arial"/>
              </a:rPr>
              <a:t> </a:t>
            </a:r>
            <a:r>
              <a:rPr sz="2650" b="1" u="heavy" spc="50" dirty="0">
                <a:solidFill>
                  <a:srgbClr val="0C0C0C"/>
                </a:solidFill>
                <a:uFill>
                  <a:solidFill>
                    <a:srgbClr val="0C0C0C"/>
                  </a:solidFill>
                </a:uFill>
                <a:latin typeface="Arial"/>
                <a:cs typeface="Arial"/>
              </a:rPr>
              <a:t>Hereford</a:t>
            </a:r>
            <a:endParaRPr sz="2650">
              <a:latin typeface="Arial"/>
              <a:cs typeface="Arial"/>
            </a:endParaRPr>
          </a:p>
          <a:p>
            <a:pPr marL="354330" marR="5080" indent="-340995">
              <a:lnSpc>
                <a:spcPct val="114999"/>
              </a:lnSpc>
              <a:spcBef>
                <a:spcPts val="595"/>
              </a:spcBef>
              <a:buChar char="•"/>
              <a:tabLst>
                <a:tab pos="354330" algn="l"/>
                <a:tab pos="417195" algn="l"/>
              </a:tabLst>
            </a:pP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	Greutatea</a:t>
            </a:r>
            <a:r>
              <a:rPr sz="2100" spc="204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vacilor</a:t>
            </a:r>
            <a:r>
              <a:rPr sz="2100" spc="1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este</a:t>
            </a:r>
            <a:r>
              <a:rPr sz="2100" spc="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650-700</a:t>
            </a:r>
            <a:r>
              <a:rPr sz="2100" spc="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Kg,</a:t>
            </a:r>
            <a:r>
              <a:rPr sz="2100" spc="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2100" spc="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85" dirty="0">
                <a:solidFill>
                  <a:srgbClr val="0C0C0C"/>
                </a:solidFill>
                <a:latin typeface="Arial"/>
                <a:cs typeface="Arial"/>
              </a:rPr>
              <a:t>taurilor</a:t>
            </a:r>
            <a:r>
              <a:rPr sz="2100" spc="2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este</a:t>
            </a:r>
            <a:r>
              <a:rPr sz="2100" spc="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0C0C0C"/>
                </a:solidFill>
                <a:latin typeface="Arial"/>
                <a:cs typeface="Arial"/>
              </a:rPr>
              <a:t>750- </a:t>
            </a:r>
            <a:r>
              <a:rPr sz="2100" spc="75" dirty="0">
                <a:solidFill>
                  <a:srgbClr val="0C0C0C"/>
                </a:solidFill>
                <a:latin typeface="Arial"/>
                <a:cs typeface="Arial"/>
              </a:rPr>
              <a:t>800</a:t>
            </a:r>
            <a:r>
              <a:rPr sz="2100" spc="-1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45" dirty="0">
                <a:solidFill>
                  <a:srgbClr val="0C0C0C"/>
                </a:solidFill>
                <a:latin typeface="Arial"/>
                <a:cs typeface="Arial"/>
              </a:rPr>
              <a:t>Kg.</a:t>
            </a:r>
            <a:r>
              <a:rPr sz="2100" spc="-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Culoarea</a:t>
            </a:r>
            <a:r>
              <a:rPr sz="210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este</a:t>
            </a:r>
            <a:r>
              <a:rPr sz="2100" spc="-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70" dirty="0">
                <a:solidFill>
                  <a:srgbClr val="0C0C0C"/>
                </a:solidFill>
                <a:latin typeface="Arial"/>
                <a:cs typeface="Arial"/>
              </a:rPr>
              <a:t>baltata,</a:t>
            </a:r>
            <a:r>
              <a:rPr sz="2100" spc="-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70" dirty="0">
                <a:solidFill>
                  <a:srgbClr val="0C0C0C"/>
                </a:solidFill>
                <a:latin typeface="Arial"/>
                <a:cs typeface="Arial"/>
              </a:rPr>
              <a:t>predominand</a:t>
            </a:r>
            <a:r>
              <a:rPr sz="2100" spc="1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cea</a:t>
            </a:r>
            <a:r>
              <a:rPr sz="210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-10" dirty="0">
                <a:solidFill>
                  <a:srgbClr val="0C0C0C"/>
                </a:solidFill>
                <a:latin typeface="Arial"/>
                <a:cs typeface="Arial"/>
              </a:rPr>
              <a:t> culoare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visinie</a:t>
            </a:r>
            <a:r>
              <a:rPr sz="2100" spc="1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cu</a:t>
            </a:r>
            <a:r>
              <a:rPr sz="2100" spc="10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90" dirty="0">
                <a:solidFill>
                  <a:srgbClr val="0C0C0C"/>
                </a:solidFill>
                <a:latin typeface="Arial"/>
                <a:cs typeface="Arial"/>
              </a:rPr>
              <a:t>un</a:t>
            </a:r>
            <a:r>
              <a:rPr sz="2100" spc="-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desen</a:t>
            </a:r>
            <a:r>
              <a:rPr sz="2100" spc="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90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-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culoare</a:t>
            </a:r>
            <a:r>
              <a:rPr sz="2100" spc="1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alba</a:t>
            </a:r>
            <a:r>
              <a:rPr sz="2100" spc="10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ce</a:t>
            </a:r>
            <a:r>
              <a:rPr sz="2100" spc="-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porneste</a:t>
            </a:r>
            <a:r>
              <a:rPr sz="210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90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la</a:t>
            </a:r>
            <a:r>
              <a:rPr sz="2100" spc="-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greban</a:t>
            </a:r>
            <a:r>
              <a:rPr sz="2100" spc="114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25" dirty="0">
                <a:solidFill>
                  <a:srgbClr val="0C0C0C"/>
                </a:solidFill>
                <a:latin typeface="Arial"/>
                <a:cs typeface="Arial"/>
              </a:rPr>
              <a:t>si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creste</a:t>
            </a:r>
            <a:r>
              <a:rPr sz="2100" spc="50" dirty="0">
                <a:solidFill>
                  <a:srgbClr val="0C0C0C"/>
                </a:solidFill>
                <a:latin typeface="Arial"/>
                <a:cs typeface="Arial"/>
              </a:rPr>
              <a:t> catre</a:t>
            </a:r>
            <a:r>
              <a:rPr sz="2100" spc="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70" dirty="0">
                <a:solidFill>
                  <a:srgbClr val="0C0C0C"/>
                </a:solidFill>
                <a:latin typeface="Arial"/>
                <a:cs typeface="Arial"/>
              </a:rPr>
              <a:t>extremitatile</a:t>
            </a:r>
            <a:r>
              <a:rPr sz="2100" spc="2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85" dirty="0">
                <a:solidFill>
                  <a:srgbClr val="0C0C0C"/>
                </a:solidFill>
                <a:latin typeface="Arial"/>
                <a:cs typeface="Arial"/>
              </a:rPr>
              <a:t>membrelor</a:t>
            </a:r>
            <a:r>
              <a:rPr sz="2100" spc="1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si</a:t>
            </a:r>
            <a:r>
              <a:rPr sz="2100" spc="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60" dirty="0">
                <a:solidFill>
                  <a:srgbClr val="0C0C0C"/>
                </a:solidFill>
                <a:latin typeface="Arial"/>
                <a:cs typeface="Arial"/>
              </a:rPr>
              <a:t>varful</a:t>
            </a:r>
            <a:r>
              <a:rPr sz="2100" spc="-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cozii.</a:t>
            </a:r>
            <a:r>
              <a:rPr sz="2100" spc="-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25" dirty="0">
                <a:solidFill>
                  <a:srgbClr val="0C0C0C"/>
                </a:solidFill>
                <a:latin typeface="Arial"/>
                <a:cs typeface="Arial"/>
              </a:rPr>
              <a:t>Se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preteaza</a:t>
            </a:r>
            <a:r>
              <a:rPr sz="2100" spc="1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0" dirty="0">
                <a:solidFill>
                  <a:srgbClr val="0C0C0C"/>
                </a:solidFill>
                <a:latin typeface="Arial"/>
                <a:cs typeface="Arial"/>
              </a:rPr>
              <a:t>sistemului</a:t>
            </a:r>
            <a:r>
              <a:rPr sz="2100" spc="1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60" dirty="0">
                <a:solidFill>
                  <a:srgbClr val="0C0C0C"/>
                </a:solidFill>
                <a:latin typeface="Arial"/>
                <a:cs typeface="Arial"/>
              </a:rPr>
              <a:t>intensiv</a:t>
            </a:r>
            <a:r>
              <a:rPr sz="2100" spc="10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si</a:t>
            </a:r>
            <a:r>
              <a:rPr sz="2100" spc="-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semiintensiv</a:t>
            </a:r>
            <a:r>
              <a:rPr sz="2100" spc="2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spc="4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0C0C0C"/>
                </a:solidFill>
                <a:latin typeface="Arial"/>
                <a:cs typeface="Arial"/>
              </a:rPr>
              <a:t>ingrasare.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Greutatea</a:t>
            </a:r>
            <a:r>
              <a:rPr sz="2100" spc="2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75" dirty="0">
                <a:solidFill>
                  <a:srgbClr val="0C0C0C"/>
                </a:solidFill>
                <a:latin typeface="Arial"/>
                <a:cs typeface="Arial"/>
              </a:rPr>
              <a:t>optima</a:t>
            </a:r>
            <a:r>
              <a:rPr sz="2100" spc="20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este</a:t>
            </a:r>
            <a:r>
              <a:rPr sz="2100" spc="1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 360-380</a:t>
            </a:r>
            <a:r>
              <a:rPr sz="2100" spc="1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-50" dirty="0">
                <a:solidFill>
                  <a:srgbClr val="0C0C0C"/>
                </a:solidFill>
                <a:latin typeface="Arial"/>
                <a:cs typeface="Arial"/>
              </a:rPr>
              <a:t>Kg</a:t>
            </a:r>
            <a:r>
              <a:rPr sz="2100" spc="-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C0C0C"/>
                </a:solidFill>
                <a:latin typeface="Arial"/>
                <a:cs typeface="Arial"/>
              </a:rPr>
              <a:t>la</a:t>
            </a:r>
            <a:r>
              <a:rPr sz="2100" spc="1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100" spc="85" dirty="0">
                <a:solidFill>
                  <a:srgbClr val="0C0C0C"/>
                </a:solidFill>
                <a:latin typeface="Arial"/>
                <a:cs typeface="Arial"/>
              </a:rPr>
              <a:t>tineret.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5198" y="4937094"/>
            <a:ext cx="1721196" cy="149004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Rasa</a:t>
            </a:r>
            <a:r>
              <a:rPr spc="-195" dirty="0"/>
              <a:t> </a:t>
            </a:r>
            <a:r>
              <a:rPr spc="70" dirty="0"/>
              <a:t>Simental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0680" marR="5080" indent="-346710">
              <a:lnSpc>
                <a:spcPct val="114599"/>
              </a:lnSpc>
              <a:spcBef>
                <a:spcPts val="110"/>
              </a:spcBef>
              <a:buChar char="•"/>
              <a:tabLst>
                <a:tab pos="360680" algn="l"/>
                <a:tab pos="365760" algn="l"/>
              </a:tabLst>
            </a:pPr>
            <a:r>
              <a:rPr dirty="0"/>
              <a:t>	</a:t>
            </a:r>
            <a:r>
              <a:rPr spc="-85" dirty="0"/>
              <a:t>Rasa</a:t>
            </a:r>
            <a:r>
              <a:rPr spc="80" dirty="0"/>
              <a:t> </a:t>
            </a:r>
            <a:r>
              <a:rPr spc="55" dirty="0"/>
              <a:t>de</a:t>
            </a:r>
            <a:r>
              <a:rPr spc="15" dirty="0"/>
              <a:t> </a:t>
            </a:r>
            <a:r>
              <a:rPr spc="55" dirty="0"/>
              <a:t>origine</a:t>
            </a:r>
            <a:r>
              <a:rPr spc="25" dirty="0"/>
              <a:t> </a:t>
            </a:r>
            <a:r>
              <a:rPr dirty="0"/>
              <a:t>elvetiana</a:t>
            </a:r>
            <a:r>
              <a:rPr spc="145" dirty="0"/>
              <a:t> </a:t>
            </a:r>
            <a:r>
              <a:rPr dirty="0"/>
              <a:t>ce</a:t>
            </a:r>
            <a:r>
              <a:rPr spc="-55" dirty="0"/>
              <a:t> s-</a:t>
            </a:r>
            <a:r>
              <a:rPr dirty="0"/>
              <a:t>a</a:t>
            </a:r>
            <a:r>
              <a:rPr spc="25" dirty="0"/>
              <a:t> </a:t>
            </a:r>
            <a:r>
              <a:rPr spc="95" dirty="0"/>
              <a:t>format</a:t>
            </a:r>
            <a:r>
              <a:rPr spc="120" dirty="0"/>
              <a:t> </a:t>
            </a:r>
            <a:r>
              <a:rPr spc="55" dirty="0"/>
              <a:t>pe</a:t>
            </a:r>
            <a:r>
              <a:rPr spc="-10" dirty="0"/>
              <a:t> </a:t>
            </a:r>
            <a:r>
              <a:rPr dirty="0"/>
              <a:t>valea</a:t>
            </a:r>
            <a:r>
              <a:rPr spc="95" dirty="0"/>
              <a:t> </a:t>
            </a:r>
            <a:r>
              <a:rPr spc="60" dirty="0"/>
              <a:t>raului</a:t>
            </a:r>
            <a:r>
              <a:rPr spc="5" dirty="0"/>
              <a:t> </a:t>
            </a:r>
            <a:r>
              <a:rPr spc="25" dirty="0"/>
              <a:t>cu </a:t>
            </a:r>
            <a:r>
              <a:rPr dirty="0"/>
              <a:t>acelasi</a:t>
            </a:r>
            <a:r>
              <a:rPr spc="-15" dirty="0"/>
              <a:t> </a:t>
            </a:r>
            <a:r>
              <a:rPr spc="85" dirty="0"/>
              <a:t>nume.</a:t>
            </a:r>
            <a:r>
              <a:rPr spc="-35" dirty="0"/>
              <a:t> </a:t>
            </a:r>
            <a:r>
              <a:rPr dirty="0"/>
              <a:t>Culoarea</a:t>
            </a:r>
            <a:r>
              <a:rPr spc="229" dirty="0"/>
              <a:t> </a:t>
            </a:r>
            <a:r>
              <a:rPr dirty="0"/>
              <a:t>este</a:t>
            </a:r>
            <a:r>
              <a:rPr spc="5" dirty="0"/>
              <a:t> </a:t>
            </a:r>
            <a:r>
              <a:rPr spc="55" dirty="0"/>
              <a:t>baltata</a:t>
            </a:r>
            <a:r>
              <a:rPr spc="120" dirty="0"/>
              <a:t> </a:t>
            </a:r>
            <a:r>
              <a:rPr dirty="0"/>
              <a:t>alb</a:t>
            </a:r>
            <a:r>
              <a:rPr spc="-35" dirty="0"/>
              <a:t> </a:t>
            </a:r>
            <a:r>
              <a:rPr spc="50" dirty="0"/>
              <a:t>cu</a:t>
            </a:r>
            <a:r>
              <a:rPr spc="-35" dirty="0"/>
              <a:t> </a:t>
            </a:r>
            <a:r>
              <a:rPr dirty="0"/>
              <a:t>galben.</a:t>
            </a:r>
            <a:r>
              <a:rPr spc="25" dirty="0"/>
              <a:t> </a:t>
            </a:r>
            <a:r>
              <a:rPr dirty="0"/>
              <a:t>Capul</a:t>
            </a:r>
            <a:r>
              <a:rPr spc="15" dirty="0"/>
              <a:t> </a:t>
            </a:r>
            <a:r>
              <a:rPr spc="-20" dirty="0"/>
              <a:t>este </a:t>
            </a:r>
            <a:r>
              <a:rPr spc="60" dirty="0"/>
              <a:t>mare,</a:t>
            </a:r>
            <a:r>
              <a:rPr spc="10" dirty="0"/>
              <a:t> </a:t>
            </a:r>
            <a:r>
              <a:rPr spc="60" dirty="0"/>
              <a:t>productia</a:t>
            </a:r>
            <a:r>
              <a:rPr spc="135" dirty="0"/>
              <a:t> </a:t>
            </a:r>
            <a:r>
              <a:rPr dirty="0"/>
              <a:t>piloasa</a:t>
            </a:r>
            <a:r>
              <a:rPr spc="195" dirty="0"/>
              <a:t> </a:t>
            </a:r>
            <a:r>
              <a:rPr dirty="0"/>
              <a:t>din</a:t>
            </a:r>
            <a:r>
              <a:rPr spc="250" dirty="0"/>
              <a:t> </a:t>
            </a:r>
            <a:r>
              <a:rPr dirty="0"/>
              <a:t>regiunea</a:t>
            </a:r>
            <a:r>
              <a:rPr spc="155" dirty="0"/>
              <a:t> </a:t>
            </a:r>
            <a:r>
              <a:rPr spc="110" dirty="0"/>
              <a:t>fruntii</a:t>
            </a:r>
            <a:r>
              <a:rPr spc="120" dirty="0"/>
              <a:t> </a:t>
            </a:r>
            <a:r>
              <a:rPr spc="-10" dirty="0"/>
              <a:t>dezvoltata, </a:t>
            </a:r>
            <a:r>
              <a:rPr spc="90" dirty="0"/>
              <a:t>trunchiul</a:t>
            </a:r>
            <a:r>
              <a:rPr spc="55" dirty="0"/>
              <a:t> </a:t>
            </a:r>
            <a:r>
              <a:rPr dirty="0"/>
              <a:t>este</a:t>
            </a:r>
            <a:r>
              <a:rPr spc="10" dirty="0"/>
              <a:t> </a:t>
            </a:r>
            <a:r>
              <a:rPr spc="175" dirty="0"/>
              <a:t>lung,</a:t>
            </a:r>
            <a:r>
              <a:rPr spc="-85" dirty="0"/>
              <a:t> </a:t>
            </a:r>
            <a:r>
              <a:rPr spc="55" dirty="0"/>
              <a:t>larg</a:t>
            </a:r>
            <a:r>
              <a:rPr spc="-145" dirty="0"/>
              <a:t> </a:t>
            </a:r>
            <a:r>
              <a:rPr dirty="0"/>
              <a:t>si</a:t>
            </a:r>
            <a:r>
              <a:rPr spc="-45" dirty="0"/>
              <a:t> </a:t>
            </a:r>
            <a:r>
              <a:rPr dirty="0"/>
              <a:t>adanc,</a:t>
            </a:r>
            <a:r>
              <a:rPr spc="30" dirty="0"/>
              <a:t> </a:t>
            </a:r>
            <a:r>
              <a:rPr spc="95" dirty="0"/>
              <a:t>privit</a:t>
            </a:r>
            <a:r>
              <a:rPr spc="50" dirty="0"/>
              <a:t> </a:t>
            </a:r>
            <a:r>
              <a:rPr spc="85" dirty="0"/>
              <a:t>din</a:t>
            </a:r>
            <a:r>
              <a:rPr spc="-30" dirty="0"/>
              <a:t> </a:t>
            </a:r>
            <a:r>
              <a:rPr spc="114" dirty="0"/>
              <a:t>profil</a:t>
            </a:r>
            <a:r>
              <a:rPr spc="-5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spc="80" dirty="0"/>
              <a:t>forma</a:t>
            </a:r>
            <a:r>
              <a:rPr spc="105" dirty="0"/>
              <a:t> </a:t>
            </a:r>
            <a:r>
              <a:rPr spc="25" dirty="0"/>
              <a:t>de </a:t>
            </a:r>
            <a:r>
              <a:rPr spc="60" dirty="0"/>
              <a:t>dreptunghi.</a:t>
            </a:r>
            <a:r>
              <a:rPr spc="110" dirty="0"/>
              <a:t> </a:t>
            </a:r>
            <a:r>
              <a:rPr spc="-10" dirty="0"/>
              <a:t>Exista</a:t>
            </a:r>
            <a:r>
              <a:rPr spc="125" dirty="0"/>
              <a:t> </a:t>
            </a:r>
            <a:r>
              <a:rPr spc="105" dirty="0"/>
              <a:t>mai</a:t>
            </a:r>
            <a:r>
              <a:rPr spc="-130" dirty="0"/>
              <a:t> </a:t>
            </a:r>
            <a:r>
              <a:rPr spc="114" dirty="0"/>
              <a:t>multe</a:t>
            </a:r>
            <a:r>
              <a:rPr spc="-75" dirty="0"/>
              <a:t> </a:t>
            </a:r>
            <a:r>
              <a:rPr spc="120" dirty="0"/>
              <a:t>tipuri:</a:t>
            </a:r>
            <a:r>
              <a:rPr spc="-30" dirty="0"/>
              <a:t> </a:t>
            </a:r>
            <a:r>
              <a:rPr dirty="0"/>
              <a:t>Austriac,</a:t>
            </a:r>
            <a:r>
              <a:rPr spc="-30" dirty="0"/>
              <a:t> </a:t>
            </a:r>
            <a:r>
              <a:rPr spc="50" dirty="0"/>
              <a:t>cu</a:t>
            </a:r>
            <a:r>
              <a:rPr spc="15" dirty="0"/>
              <a:t> </a:t>
            </a:r>
            <a:r>
              <a:rPr spc="95" dirty="0"/>
              <a:t>aptitudini</a:t>
            </a:r>
            <a:r>
              <a:rPr spc="-15" dirty="0"/>
              <a:t> </a:t>
            </a:r>
            <a:r>
              <a:rPr spc="80" dirty="0"/>
              <a:t>mai </a:t>
            </a:r>
            <a:r>
              <a:rPr spc="65" dirty="0"/>
              <a:t>bune</a:t>
            </a:r>
            <a:r>
              <a:rPr spc="20" dirty="0"/>
              <a:t> </a:t>
            </a:r>
            <a:r>
              <a:rPr spc="100" dirty="0"/>
              <a:t>pentru</a:t>
            </a:r>
            <a:r>
              <a:rPr spc="50" dirty="0"/>
              <a:t> </a:t>
            </a:r>
            <a:r>
              <a:rPr dirty="0"/>
              <a:t>carne-</a:t>
            </a:r>
            <a:r>
              <a:rPr spc="10" dirty="0"/>
              <a:t> </a:t>
            </a:r>
            <a:r>
              <a:rPr dirty="0"/>
              <a:t>realizand</a:t>
            </a:r>
            <a:r>
              <a:rPr spc="95" dirty="0"/>
              <a:t> </a:t>
            </a:r>
            <a:r>
              <a:rPr spc="65" dirty="0"/>
              <a:t>sporuri</a:t>
            </a:r>
            <a:r>
              <a:rPr spc="100" dirty="0"/>
              <a:t> </a:t>
            </a:r>
            <a:r>
              <a:rPr spc="90" dirty="0"/>
              <a:t>de</a:t>
            </a:r>
            <a:r>
              <a:rPr spc="-114" dirty="0"/>
              <a:t> </a:t>
            </a:r>
            <a:r>
              <a:rPr spc="60" dirty="0"/>
              <a:t>1,2</a:t>
            </a:r>
            <a:r>
              <a:rPr spc="20" dirty="0"/>
              <a:t> </a:t>
            </a:r>
            <a:r>
              <a:rPr spc="-25" dirty="0"/>
              <a:t>Kg,</a:t>
            </a:r>
            <a:r>
              <a:rPr dirty="0"/>
              <a:t> </a:t>
            </a:r>
            <a:r>
              <a:rPr spc="55" dirty="0"/>
              <a:t>randamentul</a:t>
            </a:r>
            <a:r>
              <a:rPr spc="525" dirty="0"/>
              <a:t> </a:t>
            </a:r>
            <a:r>
              <a:rPr spc="60" dirty="0"/>
              <a:t>la</a:t>
            </a:r>
            <a:r>
              <a:rPr spc="25" dirty="0"/>
              <a:t> </a:t>
            </a:r>
            <a:r>
              <a:rPr dirty="0"/>
              <a:t>sacrificare</a:t>
            </a:r>
            <a:r>
              <a:rPr spc="305" dirty="0"/>
              <a:t> </a:t>
            </a:r>
            <a:r>
              <a:rPr spc="95" dirty="0"/>
              <a:t>fiind </a:t>
            </a:r>
            <a:r>
              <a:rPr spc="55" dirty="0"/>
              <a:t>de</a:t>
            </a:r>
            <a:r>
              <a:rPr spc="125" dirty="0"/>
              <a:t> </a:t>
            </a:r>
            <a:r>
              <a:rPr dirty="0"/>
              <a:t>58-60%.Tineretul</a:t>
            </a:r>
            <a:r>
              <a:rPr spc="10" dirty="0"/>
              <a:t> </a:t>
            </a:r>
            <a:r>
              <a:rPr dirty="0"/>
              <a:t>mascul</a:t>
            </a:r>
            <a:r>
              <a:rPr spc="204" dirty="0"/>
              <a:t> </a:t>
            </a:r>
            <a:r>
              <a:rPr dirty="0"/>
              <a:t>ingrasat</a:t>
            </a:r>
            <a:r>
              <a:rPr spc="229" dirty="0"/>
              <a:t> </a:t>
            </a:r>
            <a:r>
              <a:rPr spc="-25" dirty="0"/>
              <a:t>in </a:t>
            </a:r>
            <a:r>
              <a:rPr dirty="0"/>
              <a:t>sistemul</a:t>
            </a:r>
            <a:r>
              <a:rPr spc="60" dirty="0"/>
              <a:t> intensiv</a:t>
            </a:r>
            <a:r>
              <a:rPr spc="35" dirty="0"/>
              <a:t> </a:t>
            </a:r>
            <a:r>
              <a:rPr dirty="0"/>
              <a:t>sacrificat</a:t>
            </a:r>
            <a:r>
              <a:rPr spc="195" dirty="0"/>
              <a:t> </a:t>
            </a:r>
            <a:r>
              <a:rPr dirty="0"/>
              <a:t>la</a:t>
            </a:r>
            <a:r>
              <a:rPr spc="30" dirty="0"/>
              <a:t> </a:t>
            </a:r>
            <a:r>
              <a:rPr spc="55" dirty="0"/>
              <a:t>12-</a:t>
            </a:r>
            <a:r>
              <a:rPr spc="65" dirty="0"/>
              <a:t>14</a:t>
            </a:r>
            <a:r>
              <a:rPr dirty="0"/>
              <a:t> </a:t>
            </a:r>
            <a:r>
              <a:rPr spc="85" dirty="0"/>
              <a:t>luni</a:t>
            </a:r>
            <a:r>
              <a:rPr dirty="0"/>
              <a:t> realizeaza</a:t>
            </a:r>
            <a:r>
              <a:rPr spc="190" dirty="0"/>
              <a:t> </a:t>
            </a:r>
            <a:r>
              <a:rPr spc="70" dirty="0"/>
              <a:t>greutati</a:t>
            </a:r>
            <a:r>
              <a:rPr spc="95" dirty="0"/>
              <a:t> </a:t>
            </a:r>
            <a:r>
              <a:rPr spc="25" dirty="0"/>
              <a:t>de </a:t>
            </a:r>
            <a:r>
              <a:rPr spc="95" dirty="0"/>
              <a:t>medii</a:t>
            </a:r>
            <a:r>
              <a:rPr spc="-20" dirty="0"/>
              <a:t> </a:t>
            </a:r>
            <a:r>
              <a:rPr spc="90" dirty="0"/>
              <a:t>de</a:t>
            </a:r>
            <a:r>
              <a:rPr spc="-5" dirty="0"/>
              <a:t> </a:t>
            </a:r>
            <a:r>
              <a:rPr dirty="0"/>
              <a:t>350-360</a:t>
            </a:r>
            <a:r>
              <a:rPr spc="130" dirty="0"/>
              <a:t> </a:t>
            </a:r>
            <a:r>
              <a:rPr spc="-25" dirty="0"/>
              <a:t>Kg.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4190" y="4703712"/>
            <a:ext cx="1918417" cy="15798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8089" y="469956"/>
            <a:ext cx="3644900" cy="621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00" spc="-265" dirty="0">
                <a:solidFill>
                  <a:srgbClr val="086BB1"/>
                </a:solidFill>
              </a:rPr>
              <a:t>Rasa</a:t>
            </a:r>
            <a:r>
              <a:rPr sz="3900" spc="100" dirty="0">
                <a:solidFill>
                  <a:srgbClr val="086BB1"/>
                </a:solidFill>
              </a:rPr>
              <a:t> </a:t>
            </a:r>
            <a:r>
              <a:rPr sz="3900" spc="-95" dirty="0">
                <a:solidFill>
                  <a:srgbClr val="086BB1"/>
                </a:solidFill>
              </a:rPr>
              <a:t>Charolaise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535913" y="1547549"/>
            <a:ext cx="7795895" cy="3032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330" marR="5080" indent="-342265">
              <a:lnSpc>
                <a:spcPct val="117400"/>
              </a:lnSpc>
              <a:spcBef>
                <a:spcPts val="110"/>
              </a:spcBef>
              <a:buChar char="•"/>
              <a:tabLst>
                <a:tab pos="354330" algn="l"/>
              </a:tabLst>
            </a:pP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40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cea</a:t>
            </a:r>
            <a:r>
              <a:rPr sz="2400" spc="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050505"/>
                </a:solidFill>
                <a:latin typeface="Arial"/>
                <a:cs typeface="Arial"/>
              </a:rPr>
              <a:t>mai</a:t>
            </a:r>
            <a:r>
              <a:rPr sz="2400" spc="-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valoroasa</a:t>
            </a:r>
            <a:r>
              <a:rPr sz="2400" spc="2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rasa</a:t>
            </a:r>
            <a:r>
              <a:rPr sz="2400" spc="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-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carne</a:t>
            </a:r>
            <a:r>
              <a:rPr sz="2400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-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50505"/>
                </a:solidFill>
                <a:latin typeface="Arial"/>
                <a:cs typeface="Arial"/>
              </a:rPr>
              <a:t>origine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franceza</a:t>
            </a:r>
            <a:r>
              <a:rPr sz="2400" spc="2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-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culoare</a:t>
            </a:r>
            <a:r>
              <a:rPr sz="2400" spc="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galbuie.</a:t>
            </a:r>
            <a:r>
              <a:rPr sz="2400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Vacile</a:t>
            </a:r>
            <a:r>
              <a:rPr sz="2400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au</a:t>
            </a:r>
            <a:r>
              <a:rPr sz="2400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o</a:t>
            </a:r>
            <a:r>
              <a:rPr sz="2400" spc="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50505"/>
                </a:solidFill>
                <a:latin typeface="Arial"/>
                <a:cs typeface="Arial"/>
              </a:rPr>
              <a:t>greutate</a:t>
            </a:r>
            <a:r>
              <a:rPr sz="2400" spc="1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050505"/>
                </a:solidFill>
                <a:latin typeface="Arial"/>
                <a:cs typeface="Arial"/>
              </a:rPr>
              <a:t>de </a:t>
            </a:r>
            <a:r>
              <a:rPr sz="2400" spc="55" dirty="0">
                <a:solidFill>
                  <a:srgbClr val="050505"/>
                </a:solidFill>
                <a:latin typeface="Arial"/>
                <a:cs typeface="Arial"/>
              </a:rPr>
              <a:t>750-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800</a:t>
            </a:r>
            <a:r>
              <a:rPr sz="2400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400" spc="-1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iar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050505"/>
                </a:solidFill>
                <a:latin typeface="Arial"/>
                <a:cs typeface="Arial"/>
              </a:rPr>
              <a:t>taurii</a:t>
            </a:r>
            <a:r>
              <a:rPr sz="240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-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50505"/>
                </a:solidFill>
                <a:latin typeface="Arial"/>
                <a:cs typeface="Arial"/>
              </a:rPr>
              <a:t>1000-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1100</a:t>
            </a:r>
            <a:r>
              <a:rPr sz="2400" spc="1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50505"/>
                </a:solidFill>
                <a:latin typeface="Arial"/>
                <a:cs typeface="Arial"/>
              </a:rPr>
              <a:t>Kg.</a:t>
            </a:r>
            <a:r>
              <a:rPr sz="2400" spc="-1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400" spc="2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050505"/>
                </a:solidFill>
                <a:latin typeface="Arial"/>
                <a:cs typeface="Arial"/>
              </a:rPr>
              <a:t>sistemul 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intensiv</a:t>
            </a:r>
            <a:r>
              <a:rPr sz="2400" spc="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ingrasare</a:t>
            </a:r>
            <a:r>
              <a:rPr sz="2400" spc="1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realizeaza</a:t>
            </a:r>
            <a:r>
              <a:rPr sz="2400" spc="229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50505"/>
                </a:solidFill>
                <a:latin typeface="Arial"/>
                <a:cs typeface="Arial"/>
              </a:rPr>
              <a:t>sporuri</a:t>
            </a:r>
            <a:r>
              <a:rPr sz="240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00" spc="-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1,5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400" spc="-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50505"/>
                </a:solidFill>
                <a:latin typeface="Arial"/>
                <a:cs typeface="Arial"/>
              </a:rPr>
              <a:t>-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1,8</a:t>
            </a:r>
            <a:r>
              <a:rPr sz="240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400" spc="-1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iar</a:t>
            </a:r>
            <a:r>
              <a:rPr sz="2400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400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050505"/>
                </a:solidFill>
                <a:latin typeface="Arial"/>
                <a:cs typeface="Arial"/>
              </a:rPr>
              <a:t>conditii</a:t>
            </a:r>
            <a:r>
              <a:rPr sz="2400" spc="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50505"/>
                </a:solidFill>
                <a:latin typeface="Arial"/>
                <a:cs typeface="Arial"/>
              </a:rPr>
              <a:t>experimentale</a:t>
            </a:r>
            <a:r>
              <a:rPr sz="2400" spc="1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50505"/>
                </a:solidFill>
                <a:latin typeface="Arial"/>
                <a:cs typeface="Arial"/>
              </a:rPr>
              <a:t>sporul</a:t>
            </a:r>
            <a:r>
              <a:rPr sz="2400" spc="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050505"/>
                </a:solidFill>
                <a:latin typeface="Arial"/>
                <a:cs typeface="Arial"/>
              </a:rPr>
              <a:t>mediu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depaseste</a:t>
            </a:r>
            <a:r>
              <a:rPr sz="2400" spc="2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50505"/>
                </a:solidFill>
                <a:latin typeface="Arial"/>
                <a:cs typeface="Arial"/>
              </a:rPr>
              <a:t>2</a:t>
            </a:r>
            <a:r>
              <a:rPr sz="2400" spc="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50505"/>
                </a:solidFill>
                <a:latin typeface="Arial"/>
                <a:cs typeface="Arial"/>
              </a:rPr>
              <a:t>Kg.</a:t>
            </a:r>
            <a:r>
              <a:rPr sz="2400" spc="-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50505"/>
                </a:solidFill>
                <a:latin typeface="Arial"/>
                <a:cs typeface="Arial"/>
              </a:rPr>
              <a:t>Randamentul</a:t>
            </a:r>
            <a:r>
              <a:rPr sz="2400" spc="2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400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sacrificare</a:t>
            </a:r>
            <a:r>
              <a:rPr sz="2400" spc="3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400" spc="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50505"/>
                </a:solidFill>
                <a:latin typeface="Arial"/>
                <a:cs typeface="Arial"/>
              </a:rPr>
              <a:t>de </a:t>
            </a: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62-</a:t>
            </a:r>
            <a:r>
              <a:rPr sz="2400" spc="-20" dirty="0">
                <a:solidFill>
                  <a:srgbClr val="050505"/>
                </a:solidFill>
                <a:latin typeface="Arial"/>
                <a:cs typeface="Arial"/>
              </a:rPr>
              <a:t>64%.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5961" y="4685760"/>
            <a:ext cx="3065882" cy="21183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16566" y="351395"/>
            <a:ext cx="2331085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50" u="none" spc="-10" dirty="0">
                <a:solidFill>
                  <a:srgbClr val="673191"/>
                </a:solidFill>
              </a:rPr>
              <a:t>Rase</a:t>
            </a:r>
            <a:r>
              <a:rPr sz="3350" u="none" spc="-210" dirty="0">
                <a:solidFill>
                  <a:srgbClr val="673191"/>
                </a:solidFill>
              </a:rPr>
              <a:t> </a:t>
            </a:r>
            <a:r>
              <a:rPr sz="3350" u="none" spc="105" dirty="0">
                <a:solidFill>
                  <a:srgbClr val="673191"/>
                </a:solidFill>
              </a:rPr>
              <a:t>mixte</a:t>
            </a:r>
            <a:endParaRPr sz="3350"/>
          </a:p>
        </p:txBody>
      </p:sp>
      <p:sp>
        <p:nvSpPr>
          <p:cNvPr id="4" name="object 4"/>
          <p:cNvSpPr txBox="1"/>
          <p:nvPr/>
        </p:nvSpPr>
        <p:spPr>
          <a:xfrm>
            <a:off x="532884" y="956319"/>
            <a:ext cx="8081645" cy="4036695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565"/>
              </a:spcBef>
              <a:buFont typeface="Arial"/>
              <a:buChar char="•"/>
              <a:tabLst>
                <a:tab pos="354965" algn="l"/>
              </a:tabLst>
            </a:pPr>
            <a:r>
              <a:rPr sz="2850" b="1" u="heavy" spc="-175" dirty="0">
                <a:solidFill>
                  <a:srgbClr val="0C0C0C"/>
                </a:solidFill>
                <a:uFill>
                  <a:solidFill>
                    <a:srgbClr val="0C0C0C"/>
                  </a:solidFill>
                </a:uFill>
                <a:latin typeface="Arial"/>
                <a:cs typeface="Arial"/>
              </a:rPr>
              <a:t>Rasa</a:t>
            </a:r>
            <a:r>
              <a:rPr sz="2850" b="1" u="heavy" spc="-10" dirty="0">
                <a:solidFill>
                  <a:srgbClr val="0C0C0C"/>
                </a:solidFill>
                <a:uFill>
                  <a:solidFill>
                    <a:srgbClr val="0C0C0C"/>
                  </a:solidFill>
                </a:uFill>
                <a:latin typeface="Arial"/>
                <a:cs typeface="Arial"/>
              </a:rPr>
              <a:t> Pinzgau</a:t>
            </a:r>
            <a:endParaRPr sz="2850">
              <a:latin typeface="Arial"/>
              <a:cs typeface="Arial"/>
            </a:endParaRPr>
          </a:p>
          <a:p>
            <a:pPr marL="360045" marR="5080" indent="-342900">
              <a:lnSpc>
                <a:spcPct val="117800"/>
              </a:lnSpc>
              <a:spcBef>
                <a:spcPts val="615"/>
              </a:spcBef>
              <a:buChar char="•"/>
              <a:tabLst>
                <a:tab pos="360045" algn="l"/>
                <a:tab pos="422909" algn="l"/>
              </a:tabLst>
            </a:pP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	</a:t>
            </a:r>
            <a:r>
              <a:rPr sz="2050" spc="-95" dirty="0">
                <a:solidFill>
                  <a:srgbClr val="0C0C0C"/>
                </a:solidFill>
                <a:latin typeface="Arial"/>
                <a:cs typeface="Arial"/>
              </a:rPr>
              <a:t>S-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2050" spc="1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C0C0C"/>
                </a:solidFill>
                <a:latin typeface="Arial"/>
                <a:cs typeface="Arial"/>
              </a:rPr>
              <a:t>format</a:t>
            </a:r>
            <a:r>
              <a:rPr sz="2050" spc="7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00" dirty="0">
                <a:solidFill>
                  <a:srgbClr val="0C0C0C"/>
                </a:solidFill>
                <a:latin typeface="Arial"/>
                <a:cs typeface="Arial"/>
              </a:rPr>
              <a:t>in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Austria.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Este</a:t>
            </a:r>
            <a:r>
              <a:rPr sz="205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45" dirty="0">
                <a:solidFill>
                  <a:srgbClr val="0C0C0C"/>
                </a:solidFill>
                <a:latin typeface="Arial"/>
                <a:cs typeface="Arial"/>
              </a:rPr>
              <a:t>putin</a:t>
            </a:r>
            <a:r>
              <a:rPr sz="2050" spc="-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C0C0C"/>
                </a:solidFill>
                <a:latin typeface="Arial"/>
                <a:cs typeface="Arial"/>
              </a:rPr>
              <a:t>pretentioasa.</a:t>
            </a:r>
            <a:r>
              <a:rPr sz="2050" spc="10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Culoarea</a:t>
            </a:r>
            <a:r>
              <a:rPr sz="2050" spc="2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C0C0C"/>
                </a:solidFill>
                <a:latin typeface="Arial"/>
                <a:cs typeface="Arial"/>
              </a:rPr>
              <a:t>este </a:t>
            </a:r>
            <a:r>
              <a:rPr sz="2050" spc="50" dirty="0">
                <a:solidFill>
                  <a:srgbClr val="0C0C0C"/>
                </a:solidFill>
                <a:latin typeface="Arial"/>
                <a:cs typeface="Arial"/>
              </a:rPr>
              <a:t>visinie</a:t>
            </a:r>
            <a:r>
              <a:rPr sz="2050" spc="1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cu</a:t>
            </a:r>
            <a:r>
              <a:rPr sz="205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un</a:t>
            </a:r>
            <a:r>
              <a:rPr sz="2050" spc="1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desen</a:t>
            </a:r>
            <a:r>
              <a:rPr sz="2050" spc="1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C0C0C"/>
                </a:solidFill>
                <a:latin typeface="Arial"/>
                <a:cs typeface="Arial"/>
              </a:rPr>
              <a:t>caracteristic</a:t>
            </a:r>
            <a:r>
              <a:rPr sz="2050" spc="1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{prezinta</a:t>
            </a:r>
            <a:r>
              <a:rPr sz="2050" spc="229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C0C0C"/>
                </a:solidFill>
                <a:latin typeface="Arial"/>
                <a:cs typeface="Arial"/>
              </a:rPr>
              <a:t>o</a:t>
            </a:r>
            <a:r>
              <a:rPr sz="2050" spc="1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zona</a:t>
            </a:r>
            <a:r>
              <a:rPr sz="2050" spc="1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28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C0C0C"/>
                </a:solidFill>
                <a:latin typeface="Arial"/>
                <a:cs typeface="Arial"/>
              </a:rPr>
              <a:t>culoare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alba</a:t>
            </a:r>
            <a:r>
              <a:rPr sz="2050" spc="10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care</a:t>
            </a:r>
            <a:r>
              <a:rPr sz="2050" spc="114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creste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C0C0C"/>
                </a:solidFill>
                <a:latin typeface="Arial"/>
                <a:cs typeface="Arial"/>
              </a:rPr>
              <a:t>progresiv</a:t>
            </a:r>
            <a:r>
              <a:rPr sz="2050" spc="1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la</a:t>
            </a:r>
            <a:r>
              <a:rPr sz="2050" spc="-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greban</a:t>
            </a:r>
            <a:r>
              <a:rPr sz="2050" spc="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C0C0C"/>
                </a:solidFill>
                <a:latin typeface="Arial"/>
                <a:cs typeface="Arial"/>
              </a:rPr>
              <a:t>catre</a:t>
            </a:r>
            <a:r>
              <a:rPr sz="2050" spc="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C0C0C"/>
                </a:solidFill>
                <a:latin typeface="Arial"/>
                <a:cs typeface="Arial"/>
              </a:rPr>
              <a:t>crupa,</a:t>
            </a:r>
            <a:r>
              <a:rPr sz="2050" spc="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C0C0C"/>
                </a:solidFill>
                <a:latin typeface="Arial"/>
                <a:cs typeface="Arial"/>
              </a:rPr>
              <a:t>crupa</a:t>
            </a:r>
            <a:r>
              <a:rPr sz="2050" spc="1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C0C0C"/>
                </a:solidFill>
                <a:latin typeface="Arial"/>
                <a:cs typeface="Arial"/>
              </a:rPr>
              <a:t>fiind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-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culoare</a:t>
            </a:r>
            <a:r>
              <a:rPr sz="205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alba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ca</a:t>
            </a:r>
            <a:r>
              <a:rPr sz="2050" spc="5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si</a:t>
            </a:r>
            <a:r>
              <a:rPr sz="2050" spc="-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partea</a:t>
            </a:r>
            <a:r>
              <a:rPr sz="2050" spc="10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C0C0C"/>
                </a:solidFill>
                <a:latin typeface="Arial"/>
                <a:cs typeface="Arial"/>
              </a:rPr>
              <a:t>interna</a:t>
            </a:r>
            <a:r>
              <a:rPr sz="2050" spc="10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2050" spc="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20" dirty="0">
                <a:solidFill>
                  <a:srgbClr val="0C0C0C"/>
                </a:solidFill>
                <a:latin typeface="Arial"/>
                <a:cs typeface="Arial"/>
              </a:rPr>
              <a:t>membrului</a:t>
            </a:r>
            <a:r>
              <a:rPr sz="205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95" dirty="0">
                <a:solidFill>
                  <a:srgbClr val="0C0C0C"/>
                </a:solidFill>
                <a:latin typeface="Arial"/>
                <a:cs typeface="Arial"/>
              </a:rPr>
              <a:t>posterior</a:t>
            </a:r>
            <a:r>
              <a:rPr sz="2050" spc="1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C0C0C"/>
                </a:solidFill>
                <a:latin typeface="Arial"/>
                <a:cs typeface="Arial"/>
              </a:rPr>
              <a:t>si 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partea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interna</a:t>
            </a:r>
            <a:r>
              <a:rPr sz="2050" spc="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sz="2050" spc="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95" dirty="0">
                <a:solidFill>
                  <a:srgbClr val="0C0C0C"/>
                </a:solidFill>
                <a:latin typeface="Arial"/>
                <a:cs typeface="Arial"/>
              </a:rPr>
              <a:t>abdomenului,</a:t>
            </a:r>
            <a:r>
              <a:rPr sz="2050" spc="90" dirty="0">
                <a:solidFill>
                  <a:srgbClr val="0C0C0C"/>
                </a:solidFill>
                <a:latin typeface="Arial"/>
                <a:cs typeface="Arial"/>
              </a:rPr>
              <a:t> formand 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inele</a:t>
            </a:r>
            <a:r>
              <a:rPr sz="205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C0C0C"/>
                </a:solidFill>
                <a:latin typeface="Arial"/>
                <a:cs typeface="Arial"/>
              </a:rPr>
              <a:t>deasupra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articulatiei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 genunchiului</a:t>
            </a:r>
            <a:r>
              <a:rPr sz="2050" spc="16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si</a:t>
            </a:r>
            <a:r>
              <a:rPr sz="2050" spc="-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C0C0C"/>
                </a:solidFill>
                <a:latin typeface="Arial"/>
                <a:cs typeface="Arial"/>
              </a:rPr>
              <a:t>jaretului).</a:t>
            </a:r>
            <a:r>
              <a:rPr sz="2050" spc="114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productia</a:t>
            </a:r>
            <a:r>
              <a:rPr sz="2050" spc="1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lapte</a:t>
            </a:r>
            <a:r>
              <a:rPr sz="2050" spc="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C0C0C"/>
                </a:solidFill>
                <a:latin typeface="Arial"/>
                <a:cs typeface="Arial"/>
              </a:rPr>
              <a:t>este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1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C0C0C"/>
                </a:solidFill>
                <a:latin typeface="Arial"/>
                <a:cs typeface="Arial"/>
              </a:rPr>
              <a:t>2500-</a:t>
            </a:r>
            <a:r>
              <a:rPr sz="2050" spc="60" dirty="0">
                <a:solidFill>
                  <a:srgbClr val="0C0C0C"/>
                </a:solidFill>
                <a:latin typeface="Arial"/>
                <a:cs typeface="Arial"/>
              </a:rPr>
              <a:t>3000</a:t>
            </a:r>
            <a:r>
              <a:rPr sz="2050" spc="16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C0C0C"/>
                </a:solidFill>
                <a:latin typeface="Arial"/>
                <a:cs typeface="Arial"/>
              </a:rPr>
              <a:t>kg</a:t>
            </a:r>
            <a:r>
              <a:rPr sz="2050" spc="-4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cu</a:t>
            </a:r>
            <a:r>
              <a:rPr sz="2050" spc="10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3,8%</a:t>
            </a:r>
            <a:r>
              <a:rPr sz="2050" spc="-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grasime.</a:t>
            </a:r>
            <a:r>
              <a:rPr sz="2050" spc="-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C0C0C"/>
                </a:solidFill>
                <a:latin typeface="Arial"/>
                <a:cs typeface="Arial"/>
              </a:rPr>
              <a:t>Se</a:t>
            </a:r>
            <a:r>
              <a:rPr sz="2050" spc="8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preteaza</a:t>
            </a:r>
            <a:r>
              <a:rPr sz="2050" spc="2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C0C0C"/>
                </a:solidFill>
                <a:latin typeface="Arial"/>
                <a:cs typeface="Arial"/>
              </a:rPr>
              <a:t>sistemului </a:t>
            </a:r>
            <a:r>
              <a:rPr sz="2050" spc="65" dirty="0">
                <a:solidFill>
                  <a:srgbClr val="0C0C0C"/>
                </a:solidFill>
                <a:latin typeface="Arial"/>
                <a:cs typeface="Arial"/>
              </a:rPr>
              <a:t>semiintensiv</a:t>
            </a:r>
            <a:r>
              <a:rPr sz="2050" spc="22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C0C0C"/>
                </a:solidFill>
                <a:latin typeface="Arial"/>
                <a:cs typeface="Arial"/>
              </a:rPr>
              <a:t>de</a:t>
            </a:r>
            <a:r>
              <a:rPr sz="2050" spc="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C0C0C"/>
                </a:solidFill>
                <a:latin typeface="Arial"/>
                <a:cs typeface="Arial"/>
              </a:rPr>
              <a:t>ingrasare,</a:t>
            </a:r>
            <a:r>
              <a:rPr sz="2050" spc="2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95" dirty="0">
                <a:solidFill>
                  <a:srgbClr val="0C0C0C"/>
                </a:solidFill>
                <a:latin typeface="Arial"/>
                <a:cs typeface="Arial"/>
              </a:rPr>
              <a:t>randamentul</a:t>
            </a:r>
            <a:r>
              <a:rPr sz="2050" spc="1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la</a:t>
            </a:r>
            <a:r>
              <a:rPr sz="2050" spc="7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0C0C0C"/>
                </a:solidFill>
                <a:latin typeface="Arial"/>
                <a:cs typeface="Arial"/>
              </a:rPr>
              <a:t>sacrificare</a:t>
            </a:r>
            <a:r>
              <a:rPr sz="2050" spc="21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C0C0C"/>
                </a:solidFill>
                <a:latin typeface="Arial"/>
                <a:cs typeface="Arial"/>
              </a:rPr>
              <a:t>fiind</a:t>
            </a:r>
            <a:r>
              <a:rPr sz="2050" spc="3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2050" spc="150" dirty="0">
                <a:solidFill>
                  <a:srgbClr val="0C0C0C"/>
                </a:solidFill>
                <a:latin typeface="Arial"/>
                <a:cs typeface="Arial"/>
              </a:rPr>
              <a:t>de </a:t>
            </a:r>
            <a:r>
              <a:rPr sz="2050" spc="-25" dirty="0">
                <a:solidFill>
                  <a:srgbClr val="0C0C0C"/>
                </a:solidFill>
                <a:latin typeface="Arial"/>
                <a:cs typeface="Arial"/>
              </a:rPr>
              <a:t>58%</a:t>
            </a:r>
            <a:endParaRPr sz="2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000" y="2585330"/>
            <a:ext cx="1792913" cy="12566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42883" y="3411139"/>
            <a:ext cx="645448" cy="12566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49342" y="4311137"/>
            <a:ext cx="3612721" cy="52061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56789" y="1861192"/>
            <a:ext cx="5697220" cy="249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8755" marR="5080" indent="-1456690">
              <a:lnSpc>
                <a:spcPct val="110500"/>
              </a:lnSpc>
              <a:spcBef>
                <a:spcPts val="100"/>
              </a:spcBef>
            </a:pPr>
            <a:r>
              <a:rPr lang="en-US" sz="4850" b="0" u="none" spc="-254" dirty="0" smtClean="0">
                <a:solidFill>
                  <a:srgbClr val="602D9E"/>
                </a:solidFill>
                <a:latin typeface="Arial"/>
                <a:cs typeface="Arial"/>
              </a:rPr>
              <a:t>RE</a:t>
            </a:r>
            <a:r>
              <a:rPr sz="4850" b="0" u="none" spc="-254" dirty="0" smtClean="0">
                <a:solidFill>
                  <a:srgbClr val="602D9E"/>
                </a:solidFill>
                <a:latin typeface="Arial"/>
                <a:cs typeface="Arial"/>
              </a:rPr>
              <a:t>ALIZAT</a:t>
            </a:r>
            <a:r>
              <a:rPr sz="4850" b="0" u="none" spc="15" dirty="0" smtClean="0">
                <a:solidFill>
                  <a:srgbClr val="602D9E"/>
                </a:solidFill>
                <a:latin typeface="Arial"/>
                <a:cs typeface="Arial"/>
              </a:rPr>
              <a:t> </a:t>
            </a:r>
            <a:r>
              <a:rPr sz="4850" b="0" u="none" spc="-340" dirty="0">
                <a:solidFill>
                  <a:srgbClr val="602D9E"/>
                </a:solidFill>
                <a:latin typeface="Arial"/>
                <a:cs typeface="Arial"/>
              </a:rPr>
              <a:t>DE</a:t>
            </a:r>
            <a:r>
              <a:rPr sz="4850" b="0" u="none" spc="-204" dirty="0">
                <a:solidFill>
                  <a:srgbClr val="602D9E"/>
                </a:solidFill>
                <a:latin typeface="Arial"/>
                <a:cs typeface="Arial"/>
              </a:rPr>
              <a:t> </a:t>
            </a:r>
            <a:r>
              <a:rPr sz="4850" b="0" u="none" spc="-484" dirty="0">
                <a:solidFill>
                  <a:srgbClr val="602D9E"/>
                </a:solidFill>
                <a:latin typeface="Arial"/>
                <a:cs typeface="Arial"/>
              </a:rPr>
              <a:t>COCOR </a:t>
            </a:r>
            <a:r>
              <a:rPr sz="4850" b="0" u="none" spc="-345" dirty="0">
                <a:solidFill>
                  <a:srgbClr val="602D9E"/>
                </a:solidFill>
                <a:latin typeface="Arial"/>
                <a:cs typeface="Arial"/>
              </a:rPr>
              <a:t>STEFANIA</a:t>
            </a:r>
            <a:endParaRPr sz="4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105"/>
              </a:spcBef>
            </a:pPr>
            <a:r>
              <a:rPr sz="5000" u="none" spc="-434" dirty="0">
                <a:solidFill>
                  <a:srgbClr val="E6080A"/>
                </a:solidFill>
                <a:latin typeface="Times New Roman"/>
                <a:cs typeface="Times New Roman"/>
              </a:rPr>
              <a:t>BIOLOGIE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6308" y="3903351"/>
            <a:ext cx="1838960" cy="712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0" spc="355" dirty="0">
                <a:solidFill>
                  <a:srgbClr val="44442F"/>
                </a:solidFill>
                <a:latin typeface="Times New Roman"/>
                <a:cs typeface="Times New Roman"/>
              </a:rPr>
              <a:t>VACA</a:t>
            </a:r>
            <a:endParaRPr sz="4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228" y="646471"/>
            <a:ext cx="2008063" cy="140028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57544" y="808043"/>
            <a:ext cx="1631551" cy="14720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18632" y="520805"/>
            <a:ext cx="1774985" cy="138233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7220" y="3877903"/>
            <a:ext cx="1721196" cy="12207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99725" y="5080713"/>
            <a:ext cx="1613622" cy="11848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02229" y="4165141"/>
            <a:ext cx="3854764" cy="1436191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233078" y="3788140"/>
            <a:ext cx="1057910" cy="0"/>
          </a:xfrm>
          <a:custGeom>
            <a:avLst/>
            <a:gdLst/>
            <a:ahLst/>
            <a:cxnLst/>
            <a:rect l="l" t="t" r="r" b="b"/>
            <a:pathLst>
              <a:path w="1057910">
                <a:moveTo>
                  <a:pt x="0" y="0"/>
                </a:moveTo>
                <a:lnTo>
                  <a:pt x="1057819" y="0"/>
                </a:lnTo>
              </a:path>
            </a:pathLst>
          </a:custGeom>
          <a:ln w="269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49" y="3859950"/>
            <a:ext cx="628015" cy="0"/>
          </a:xfrm>
          <a:custGeom>
            <a:avLst/>
            <a:gdLst/>
            <a:ahLst/>
            <a:cxnLst/>
            <a:rect l="l" t="t" r="r" b="b"/>
            <a:pathLst>
              <a:path w="628015">
                <a:moveTo>
                  <a:pt x="0" y="0"/>
                </a:moveTo>
                <a:lnTo>
                  <a:pt x="627519" y="0"/>
                </a:lnTo>
              </a:path>
            </a:pathLst>
          </a:custGeom>
          <a:ln w="8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703212" y="2550190"/>
            <a:ext cx="5889625" cy="1033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600" b="0" u="none" dirty="0">
                <a:solidFill>
                  <a:srgbClr val="750574"/>
                </a:solidFill>
                <a:latin typeface="Times New Roman"/>
                <a:cs typeface="Times New Roman"/>
              </a:rPr>
              <a:t>RASE</a:t>
            </a:r>
            <a:r>
              <a:rPr sz="6600" b="0" u="none" spc="175" dirty="0">
                <a:solidFill>
                  <a:srgbClr val="750574"/>
                </a:solidFill>
                <a:latin typeface="Times New Roman"/>
                <a:cs typeface="Times New Roman"/>
              </a:rPr>
              <a:t> </a:t>
            </a:r>
            <a:r>
              <a:rPr sz="6600" b="0" u="none" spc="80" dirty="0">
                <a:solidFill>
                  <a:srgbClr val="750574"/>
                </a:solidFill>
                <a:latin typeface="Times New Roman"/>
                <a:cs typeface="Times New Roman"/>
              </a:rPr>
              <a:t>DE</a:t>
            </a:r>
            <a:r>
              <a:rPr sz="6600" b="0" u="none" spc="-30" dirty="0">
                <a:solidFill>
                  <a:srgbClr val="750574"/>
                </a:solidFill>
                <a:latin typeface="Times New Roman"/>
                <a:cs typeface="Times New Roman"/>
              </a:rPr>
              <a:t> </a:t>
            </a:r>
            <a:r>
              <a:rPr sz="6600" b="0" u="none" spc="95" dirty="0">
                <a:solidFill>
                  <a:srgbClr val="750574"/>
                </a:solidFill>
                <a:latin typeface="Times New Roman"/>
                <a:cs typeface="Times New Roman"/>
              </a:rPr>
              <a:t>VACI</a:t>
            </a:r>
            <a:endParaRPr sz="6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AF0508"/>
                </a:solidFill>
              </a:rPr>
              <a:t>Rasa</a:t>
            </a:r>
            <a:r>
              <a:rPr spc="60" dirty="0">
                <a:solidFill>
                  <a:srgbClr val="AF0508"/>
                </a:solidFill>
              </a:rPr>
              <a:t> </a:t>
            </a:r>
            <a:r>
              <a:rPr dirty="0">
                <a:solidFill>
                  <a:srgbClr val="AF0508"/>
                </a:solidFill>
              </a:rPr>
              <a:t>Santa</a:t>
            </a:r>
            <a:r>
              <a:rPr spc="65" dirty="0">
                <a:solidFill>
                  <a:srgbClr val="AF0508"/>
                </a:solidFill>
              </a:rPr>
              <a:t> </a:t>
            </a:r>
            <a:r>
              <a:rPr spc="85" dirty="0">
                <a:solidFill>
                  <a:srgbClr val="AF0508"/>
                </a:solidFill>
              </a:rPr>
              <a:t>Gertruda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577" y="1548820"/>
            <a:ext cx="7998459" cy="3032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3695" marR="5080" indent="-341630">
              <a:lnSpc>
                <a:spcPct val="114999"/>
              </a:lnSpc>
              <a:spcBef>
                <a:spcPts val="110"/>
              </a:spcBef>
              <a:buChar char="•"/>
              <a:tabLst>
                <a:tab pos="353695" algn="l"/>
                <a:tab pos="354965" algn="l"/>
              </a:tabLst>
            </a:pP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	</a:t>
            </a:r>
            <a:r>
              <a:rPr sz="2450" spc="-160" dirty="0">
                <a:solidFill>
                  <a:srgbClr val="050505"/>
                </a:solidFill>
                <a:latin typeface="Arial"/>
                <a:cs typeface="Arial"/>
              </a:rPr>
              <a:t>S-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450" spc="1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110" dirty="0">
                <a:solidFill>
                  <a:srgbClr val="050505"/>
                </a:solidFill>
                <a:latin typeface="Arial"/>
                <a:cs typeface="Arial"/>
              </a:rPr>
              <a:t>format</a:t>
            </a:r>
            <a:r>
              <a:rPr sz="2450" spc="10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8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450" spc="-1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Statele</a:t>
            </a:r>
            <a:r>
              <a:rPr sz="2450" spc="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60" dirty="0">
                <a:solidFill>
                  <a:srgbClr val="050505"/>
                </a:solidFill>
                <a:latin typeface="Arial"/>
                <a:cs typeface="Arial"/>
              </a:rPr>
              <a:t>Unite</a:t>
            </a:r>
            <a:r>
              <a:rPr sz="2450" spc="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45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65" dirty="0">
                <a:solidFill>
                  <a:srgbClr val="050505"/>
                </a:solidFill>
                <a:latin typeface="Arial"/>
                <a:cs typeface="Arial"/>
              </a:rPr>
              <a:t>urma</a:t>
            </a:r>
            <a:r>
              <a:rPr sz="2450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rgbClr val="050505"/>
                </a:solidFill>
                <a:latin typeface="Arial"/>
                <a:cs typeface="Arial"/>
              </a:rPr>
              <a:t>incrucisarii</a:t>
            </a:r>
            <a:r>
              <a:rPr sz="2450" spc="610" dirty="0">
                <a:solidFill>
                  <a:srgbClr val="050505"/>
                </a:solidFill>
                <a:latin typeface="Arial"/>
                <a:cs typeface="Arial"/>
              </a:rPr>
              <a:t> 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raselor</a:t>
            </a:r>
            <a:r>
              <a:rPr sz="2450" spc="1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locale</a:t>
            </a:r>
            <a:r>
              <a:rPr sz="2450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6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2450" spc="-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114" dirty="0">
                <a:solidFill>
                  <a:srgbClr val="050505"/>
                </a:solidFill>
                <a:latin typeface="Arial"/>
                <a:cs typeface="Arial"/>
              </a:rPr>
              <a:t>tauri</a:t>
            </a:r>
            <a:r>
              <a:rPr sz="2450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70" dirty="0">
                <a:solidFill>
                  <a:srgbClr val="050505"/>
                </a:solidFill>
                <a:latin typeface="Arial"/>
                <a:cs typeface="Arial"/>
              </a:rPr>
              <a:t>din</a:t>
            </a:r>
            <a:r>
              <a:rPr sz="2450" spc="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rgbClr val="050505"/>
                </a:solidFill>
                <a:latin typeface="Arial"/>
                <a:cs typeface="Arial"/>
              </a:rPr>
              <a:t>rasa</a:t>
            </a:r>
            <a:r>
              <a:rPr sz="2450" spc="11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5" dirty="0">
                <a:solidFill>
                  <a:srgbClr val="050505"/>
                </a:solidFill>
                <a:latin typeface="Arial"/>
                <a:cs typeface="Arial"/>
              </a:rPr>
              <a:t>Shorton</a:t>
            </a:r>
            <a:r>
              <a:rPr sz="2450" spc="20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peste</a:t>
            </a:r>
            <a:r>
              <a:rPr sz="2450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20" dirty="0">
                <a:solidFill>
                  <a:srgbClr val="050505"/>
                </a:solidFill>
                <a:latin typeface="Arial"/>
                <a:cs typeface="Arial"/>
              </a:rPr>
              <a:t>care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americanii</a:t>
            </a:r>
            <a:r>
              <a:rPr sz="2450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au</a:t>
            </a:r>
            <a:r>
              <a:rPr sz="2450" spc="-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85" dirty="0">
                <a:solidFill>
                  <a:srgbClr val="050505"/>
                </a:solidFill>
                <a:latin typeface="Arial"/>
                <a:cs typeface="Arial"/>
              </a:rPr>
              <a:t>introdus</a:t>
            </a:r>
            <a:r>
              <a:rPr sz="2450" spc="1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6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90" dirty="0">
                <a:solidFill>
                  <a:srgbClr val="050505"/>
                </a:solidFill>
                <a:latin typeface="Arial"/>
                <a:cs typeface="Arial"/>
              </a:rPr>
              <a:t>prima</a:t>
            </a:r>
            <a:r>
              <a:rPr sz="2450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generatie</a:t>
            </a:r>
            <a:r>
              <a:rPr sz="2450" spc="10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Zebu</a:t>
            </a:r>
            <a:r>
              <a:rPr sz="2450" spc="1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450" spc="-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50505"/>
                </a:solidFill>
                <a:latin typeface="Arial"/>
                <a:cs typeface="Arial"/>
              </a:rPr>
              <a:t>tip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Brabma</a:t>
            </a:r>
            <a:r>
              <a:rPr sz="2450" spc="20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(sau</a:t>
            </a:r>
            <a:r>
              <a:rPr sz="2450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100" dirty="0">
                <a:solidFill>
                  <a:srgbClr val="050505"/>
                </a:solidFill>
                <a:latin typeface="Arial"/>
                <a:cs typeface="Arial"/>
              </a:rPr>
              <a:t>boul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2450" spc="-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cocoasa).</a:t>
            </a:r>
            <a:r>
              <a:rPr sz="245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Greutatea</a:t>
            </a:r>
            <a:r>
              <a:rPr sz="2450" spc="2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450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50505"/>
                </a:solidFill>
                <a:latin typeface="Arial"/>
                <a:cs typeface="Arial"/>
              </a:rPr>
              <a:t>de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650-700</a:t>
            </a:r>
            <a:r>
              <a:rPr sz="2450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70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450" spc="-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vaci</a:t>
            </a:r>
            <a:r>
              <a:rPr sz="245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iar</a:t>
            </a:r>
            <a:r>
              <a:rPr sz="2450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450" spc="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114" dirty="0">
                <a:solidFill>
                  <a:srgbClr val="050505"/>
                </a:solidFill>
                <a:latin typeface="Arial"/>
                <a:cs typeface="Arial"/>
              </a:rPr>
              <a:t>tauri</a:t>
            </a:r>
            <a:r>
              <a:rPr sz="2450" spc="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ajunge</a:t>
            </a:r>
            <a:r>
              <a:rPr sz="2450" spc="2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4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850-900</a:t>
            </a:r>
            <a:r>
              <a:rPr sz="2450" spc="2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50505"/>
                </a:solidFill>
                <a:latin typeface="Arial"/>
                <a:cs typeface="Arial"/>
              </a:rPr>
              <a:t>Kg.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Culoarea</a:t>
            </a:r>
            <a:r>
              <a:rPr sz="2450" spc="2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450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rosie</a:t>
            </a:r>
            <a:r>
              <a:rPr sz="2450" spc="1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75" dirty="0">
                <a:solidFill>
                  <a:srgbClr val="050505"/>
                </a:solidFill>
                <a:latin typeface="Arial"/>
                <a:cs typeface="Arial"/>
              </a:rPr>
              <a:t>uniforma</a:t>
            </a:r>
            <a:r>
              <a:rPr sz="2450" spc="2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si</a:t>
            </a:r>
            <a:r>
              <a:rPr sz="2450" spc="-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prezinta</a:t>
            </a:r>
            <a:r>
              <a:rPr sz="2450" spc="2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rgbClr val="050505"/>
                </a:solidFill>
                <a:latin typeface="Arial"/>
                <a:cs typeface="Arial"/>
              </a:rPr>
              <a:t>coarne.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Randamentul</a:t>
            </a:r>
            <a:r>
              <a:rPr sz="2450" spc="3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450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sacrificare</a:t>
            </a:r>
            <a:r>
              <a:rPr sz="2450" spc="229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450" spc="2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rgbClr val="050505"/>
                </a:solidFill>
                <a:latin typeface="Arial"/>
                <a:cs typeface="Arial"/>
              </a:rPr>
              <a:t>62-</a:t>
            </a:r>
            <a:r>
              <a:rPr sz="2450" spc="-20" dirty="0">
                <a:solidFill>
                  <a:srgbClr val="050505"/>
                </a:solidFill>
                <a:latin typeface="Arial"/>
                <a:cs typeface="Arial"/>
              </a:rPr>
              <a:t>64%.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811" y="3518854"/>
            <a:ext cx="3281032" cy="289033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5717" y="3518854"/>
            <a:ext cx="4213346" cy="287238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83448" y="297539"/>
            <a:ext cx="1776095" cy="9029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750" u="none" spc="-735" dirty="0">
                <a:solidFill>
                  <a:srgbClr val="692F95"/>
                </a:solidFill>
                <a:latin typeface="Times New Roman"/>
                <a:cs typeface="Times New Roman"/>
              </a:rPr>
              <a:t>VACA</a:t>
            </a:r>
            <a:endParaRPr sz="5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13" y="1630130"/>
            <a:ext cx="8074025" cy="1512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330" algn="l"/>
                <a:tab pos="360045" algn="l"/>
              </a:tabLst>
            </a:pPr>
            <a:r>
              <a:rPr sz="2400" dirty="0">
                <a:solidFill>
                  <a:srgbClr val="050505"/>
                </a:solidFill>
                <a:latin typeface="Arial"/>
                <a:cs typeface="Arial"/>
              </a:rPr>
              <a:t>	</a:t>
            </a:r>
            <a:r>
              <a:rPr sz="2400" b="1" dirty="0">
                <a:solidFill>
                  <a:srgbClr val="050505"/>
                </a:solidFill>
                <a:latin typeface="Arial"/>
                <a:cs typeface="Arial"/>
              </a:rPr>
              <a:t>Vaca</a:t>
            </a:r>
            <a:r>
              <a:rPr sz="2400" b="1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350" spc="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un</a:t>
            </a:r>
            <a:r>
              <a:rPr sz="2350" spc="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animal</a:t>
            </a:r>
            <a:r>
              <a:rPr sz="235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domestic,</a:t>
            </a:r>
            <a:r>
              <a:rPr sz="2350" spc="1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 err="1">
                <a:solidFill>
                  <a:srgbClr val="050505"/>
                </a:solidFill>
                <a:latin typeface="Arial"/>
                <a:cs typeface="Arial"/>
              </a:rPr>
              <a:t>membru</a:t>
            </a:r>
            <a:r>
              <a:rPr sz="2350" spc="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 smtClean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lang="en-US" sz="2350" dirty="0" smtClean="0">
                <a:solidFill>
                  <a:srgbClr val="050505"/>
                </a:solidFill>
                <a:latin typeface="Arial"/>
                <a:cs typeface="Arial"/>
              </a:rPr>
              <a:t>l</a:t>
            </a:r>
            <a:r>
              <a:rPr sz="2350" spc="13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10" dirty="0">
                <a:solidFill>
                  <a:srgbClr val="050505"/>
                </a:solidFill>
                <a:latin typeface="Arial"/>
                <a:cs typeface="Arial"/>
              </a:rPr>
              <a:t>subordinului</a:t>
            </a:r>
            <a:endParaRPr sz="2350" dirty="0">
              <a:latin typeface="Arial"/>
              <a:cs typeface="Arial"/>
            </a:endParaRPr>
          </a:p>
          <a:p>
            <a:pPr marL="349250" marR="5080" indent="5080" algn="l">
              <a:lnSpc>
                <a:spcPct val="102800"/>
              </a:lnSpc>
              <a:spcBef>
                <a:spcPts val="60"/>
              </a:spcBef>
              <a:tabLst>
                <a:tab pos="3155950" algn="l"/>
                <a:tab pos="3362325" algn="l"/>
                <a:tab pos="4301490" algn="l"/>
                <a:tab pos="4507865" algn="l"/>
              </a:tabLst>
            </a:pPr>
            <a:r>
              <a:rPr sz="2350" u="heavy" dirty="0">
                <a:solidFill>
                  <a:srgbClr val="1108B5"/>
                </a:solidFill>
                <a:uFill>
                  <a:solidFill>
                    <a:srgbClr val="050505"/>
                  </a:solidFill>
                </a:uFill>
                <a:latin typeface="Arial"/>
                <a:cs typeface="Arial"/>
              </a:rPr>
              <a:t>Ruminantia</a:t>
            </a:r>
            <a:r>
              <a:rPr sz="2350" u="heavy" dirty="0">
                <a:solidFill>
                  <a:srgbClr val="050505"/>
                </a:solidFill>
                <a:uFill>
                  <a:solidFill>
                    <a:srgbClr val="050505"/>
                  </a:solidFill>
                </a:uFill>
                <a:latin typeface="Arial"/>
                <a:cs typeface="Arial"/>
              </a:rPr>
              <a:t>,</a:t>
            </a:r>
            <a:r>
              <a:rPr sz="2350" spc="-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rumegatoarele,</a:t>
            </a:r>
            <a:r>
              <a:rPr sz="2350" spc="25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familia</a:t>
            </a:r>
            <a:r>
              <a:rPr sz="2350" spc="2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u="heavy" dirty="0">
                <a:solidFill>
                  <a:srgbClr val="1108B5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Bovidae</a:t>
            </a:r>
            <a:r>
              <a:rPr sz="2350" u="heavy" dirty="0">
                <a:solidFill>
                  <a:srgbClr val="1A1A1C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,</a:t>
            </a:r>
            <a:r>
              <a:rPr sz="2350" spc="70" dirty="0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care</a:t>
            </a:r>
            <a:r>
              <a:rPr sz="2350" spc="1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20" dirty="0">
                <a:solidFill>
                  <a:srgbClr val="050505"/>
                </a:solidFill>
                <a:latin typeface="Arial"/>
                <a:cs typeface="Arial"/>
              </a:rPr>
              <a:t>face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parte</a:t>
            </a:r>
            <a:r>
              <a:rPr sz="2350" spc="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din</a:t>
            </a:r>
            <a:r>
              <a:rPr sz="235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grupul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vitelor</a:t>
            </a:r>
            <a:r>
              <a:rPr sz="2350" spc="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cornute</a:t>
            </a:r>
            <a:r>
              <a:rPr sz="2350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mari.</a:t>
            </a:r>
            <a:r>
              <a:rPr sz="2350" spc="1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Vacile</a:t>
            </a:r>
            <a:r>
              <a:rPr sz="2350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sunt</a:t>
            </a:r>
            <a:r>
              <a:rPr sz="2350" spc="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10" dirty="0">
                <a:solidFill>
                  <a:srgbClr val="050505"/>
                </a:solidFill>
                <a:latin typeface="Arial"/>
                <a:cs typeface="Arial"/>
              </a:rPr>
              <a:t>crescute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pentru</a:t>
            </a:r>
            <a:r>
              <a:rPr sz="2350" spc="2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u="heavy" dirty="0">
                <a:solidFill>
                  <a:srgbClr val="1108B5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carne</a:t>
            </a:r>
            <a:r>
              <a:rPr sz="2350" u="heavy" dirty="0">
                <a:solidFill>
                  <a:srgbClr val="1A1A1C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,</a:t>
            </a:r>
            <a:r>
              <a:rPr sz="2350" u="heavy" spc="-110" dirty="0">
                <a:solidFill>
                  <a:srgbClr val="1A1A1C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 </a:t>
            </a:r>
            <a:r>
              <a:rPr sz="2350" u="heavy" spc="45" dirty="0">
                <a:solidFill>
                  <a:srgbClr val="1108B5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piele</a:t>
            </a:r>
            <a:r>
              <a:rPr sz="2350" u="heavy" spc="45" dirty="0">
                <a:solidFill>
                  <a:srgbClr val="1A1A1C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,</a:t>
            </a:r>
            <a:r>
              <a:rPr sz="2350" dirty="0">
                <a:solidFill>
                  <a:srgbClr val="1A1A1C"/>
                </a:solidFill>
                <a:latin typeface="Arial"/>
                <a:cs typeface="Arial"/>
              </a:rPr>
              <a:t>	</a:t>
            </a:r>
            <a:r>
              <a:rPr lang="en-US" sz="2350" dirty="0" err="1" smtClean="0">
                <a:solidFill>
                  <a:srgbClr val="1A1A1C"/>
                </a:solidFill>
                <a:latin typeface="Arial"/>
                <a:cs typeface="Arial"/>
              </a:rPr>
              <a:t>s</a:t>
            </a:r>
            <a:r>
              <a:rPr sz="2350" spc="-50" dirty="0" err="1" smtClean="0">
                <a:solidFill>
                  <a:srgbClr val="050505"/>
                </a:solidFill>
                <a:latin typeface="Arial"/>
                <a:cs typeface="Arial"/>
              </a:rPr>
              <a:t>i</a:t>
            </a:r>
            <a:r>
              <a:rPr lang="en-US" sz="2350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u="heavy" spc="-10" dirty="0" err="1" smtClean="0">
                <a:solidFill>
                  <a:srgbClr val="1108B5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lapte</a:t>
            </a:r>
            <a:r>
              <a:rPr sz="2350" u="heavy" spc="-10" dirty="0">
                <a:solidFill>
                  <a:srgbClr val="1A1A1C"/>
                </a:solidFill>
                <a:uFill>
                  <a:solidFill>
                    <a:srgbClr val="1A1A1C"/>
                  </a:solidFill>
                </a:uFill>
                <a:latin typeface="Arial"/>
                <a:cs typeface="Arial"/>
              </a:rPr>
              <a:t>,</a:t>
            </a:r>
            <a:r>
              <a:rPr sz="2350" dirty="0">
                <a:solidFill>
                  <a:srgbClr val="1A1A1C"/>
                </a:solidFill>
                <a:latin typeface="Arial"/>
                <a:cs typeface="Arial"/>
              </a:rPr>
              <a:t>	</a:t>
            </a:r>
            <a:r>
              <a:rPr lang="en-US" sz="2350" dirty="0" err="1" smtClean="0">
                <a:solidFill>
                  <a:srgbClr val="1A1A1C"/>
                </a:solidFill>
                <a:latin typeface="Arial"/>
                <a:cs typeface="Arial"/>
              </a:rPr>
              <a:t>s</a:t>
            </a:r>
            <a:r>
              <a:rPr sz="2350" spc="-50" dirty="0" err="1" smtClean="0">
                <a:solidFill>
                  <a:srgbClr val="050505"/>
                </a:solidFill>
                <a:latin typeface="Arial"/>
                <a:cs typeface="Arial"/>
              </a:rPr>
              <a:t>i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	ca</a:t>
            </a:r>
            <a:r>
              <a:rPr sz="2350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animale</a:t>
            </a:r>
            <a:r>
              <a:rPr sz="2350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50" spc="-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10" dirty="0" err="1" smtClean="0">
                <a:solidFill>
                  <a:srgbClr val="050505"/>
                </a:solidFill>
                <a:latin typeface="Arial"/>
                <a:cs typeface="Arial"/>
              </a:rPr>
              <a:t>trac</a:t>
            </a:r>
            <a:r>
              <a:rPr lang="en-US" sz="2350" spc="-10" dirty="0" err="1" smtClean="0">
                <a:solidFill>
                  <a:srgbClr val="050505"/>
                </a:solidFill>
                <a:latin typeface="Arial"/>
                <a:cs typeface="Arial"/>
              </a:rPr>
              <a:t>ti</a:t>
            </a:r>
            <a:r>
              <a:rPr sz="2350" spc="-10" dirty="0" err="1" smtClean="0">
                <a:solidFill>
                  <a:srgbClr val="050505"/>
                </a:solidFill>
                <a:latin typeface="Arial"/>
                <a:cs typeface="Arial"/>
              </a:rPr>
              <a:t>une</a:t>
            </a:r>
            <a:r>
              <a:rPr sz="2350" spc="-10" dirty="0">
                <a:solidFill>
                  <a:srgbClr val="050505"/>
                </a:solidFill>
                <a:latin typeface="Arial"/>
                <a:cs typeface="Arial"/>
              </a:rPr>
              <a:t>.</a:t>
            </a:r>
            <a:endParaRPr sz="2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86" y="701242"/>
            <a:ext cx="8075930" cy="34632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0520" marR="5080" indent="-338455">
              <a:lnSpc>
                <a:spcPct val="122500"/>
              </a:lnSpc>
              <a:spcBef>
                <a:spcPts val="110"/>
              </a:spcBef>
              <a:buChar char="•"/>
              <a:tabLst>
                <a:tab pos="350520" algn="l"/>
                <a:tab pos="358140" algn="l"/>
              </a:tabLst>
            </a:pP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	b)</a:t>
            </a:r>
            <a:r>
              <a:rPr sz="2300" spc="2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14" dirty="0">
                <a:solidFill>
                  <a:srgbClr val="AE3F85"/>
                </a:solidFill>
                <a:latin typeface="Arial"/>
                <a:cs typeface="Arial"/>
              </a:rPr>
              <a:t>Tipul</a:t>
            </a:r>
            <a:r>
              <a:rPr sz="2300" spc="35" dirty="0">
                <a:solidFill>
                  <a:srgbClr val="AE3F85"/>
                </a:solidFill>
                <a:latin typeface="Arial"/>
                <a:cs typeface="Arial"/>
              </a:rPr>
              <a:t> </a:t>
            </a:r>
            <a:r>
              <a:rPr sz="2300" spc="-35" dirty="0">
                <a:solidFill>
                  <a:srgbClr val="AE3F85"/>
                </a:solidFill>
                <a:latin typeface="Arial"/>
                <a:cs typeface="Arial"/>
              </a:rPr>
              <a:t>EUROPEAN</a:t>
            </a:r>
            <a:r>
              <a:rPr sz="2300" spc="235" dirty="0">
                <a:solidFill>
                  <a:srgbClr val="AE3F85"/>
                </a:solidFill>
                <a:latin typeface="Arial"/>
                <a:cs typeface="Arial"/>
              </a:rPr>
              <a:t> </a:t>
            </a:r>
            <a:r>
              <a:rPr sz="2300" spc="105" dirty="0">
                <a:solidFill>
                  <a:srgbClr val="050505"/>
                </a:solidFill>
                <a:latin typeface="Arial"/>
                <a:cs typeface="Arial"/>
              </a:rPr>
              <a:t>are</a:t>
            </a:r>
            <a:r>
              <a:rPr sz="2300" spc="-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10" dirty="0">
                <a:solidFill>
                  <a:srgbClr val="050505"/>
                </a:solidFill>
                <a:latin typeface="Arial"/>
                <a:cs typeface="Arial"/>
              </a:rPr>
              <a:t>talia</a:t>
            </a:r>
            <a:r>
              <a:rPr sz="2300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-1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20" dirty="0">
                <a:solidFill>
                  <a:srgbClr val="050505"/>
                </a:solidFill>
                <a:latin typeface="Arial"/>
                <a:cs typeface="Arial"/>
              </a:rPr>
              <a:t>129-</a:t>
            </a:r>
            <a:r>
              <a:rPr sz="2300" spc="135" dirty="0">
                <a:solidFill>
                  <a:srgbClr val="050505"/>
                </a:solidFill>
                <a:latin typeface="Arial"/>
                <a:cs typeface="Arial"/>
              </a:rPr>
              <a:t>133</a:t>
            </a:r>
            <a:r>
              <a:rPr sz="2300" spc="1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50" dirty="0">
                <a:solidFill>
                  <a:srgbClr val="050505"/>
                </a:solidFill>
                <a:latin typeface="Arial"/>
                <a:cs typeface="Arial"/>
              </a:rPr>
              <a:t>cm</a:t>
            </a:r>
            <a:r>
              <a:rPr sz="2300" spc="-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050505"/>
                </a:solidFill>
                <a:latin typeface="Arial"/>
                <a:cs typeface="Arial"/>
              </a:rPr>
              <a:t>si </a:t>
            </a:r>
            <a:r>
              <a:rPr sz="2300" spc="120" dirty="0">
                <a:solidFill>
                  <a:srgbClr val="050505"/>
                </a:solidFill>
                <a:latin typeface="Arial"/>
                <a:cs typeface="Arial"/>
              </a:rPr>
              <a:t>greutatea</a:t>
            </a:r>
            <a:r>
              <a:rPr sz="2300" spc="2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5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5" dirty="0">
                <a:solidFill>
                  <a:srgbClr val="050505"/>
                </a:solidFill>
                <a:latin typeface="Arial"/>
                <a:cs typeface="Arial"/>
              </a:rPr>
              <a:t>550-</a:t>
            </a:r>
            <a:r>
              <a:rPr sz="2300" spc="120" dirty="0">
                <a:solidFill>
                  <a:srgbClr val="050505"/>
                </a:solidFill>
                <a:latin typeface="Arial"/>
                <a:cs typeface="Arial"/>
              </a:rPr>
              <a:t>600</a:t>
            </a:r>
            <a:r>
              <a:rPr sz="2300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Kg.</a:t>
            </a:r>
            <a:r>
              <a:rPr sz="2300" spc="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0" dirty="0">
                <a:solidFill>
                  <a:srgbClr val="050505"/>
                </a:solidFill>
                <a:latin typeface="Arial"/>
                <a:cs typeface="Arial"/>
              </a:rPr>
              <a:t>lnsusirile</a:t>
            </a:r>
            <a:r>
              <a:rPr sz="2300" spc="1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35" dirty="0">
                <a:solidFill>
                  <a:srgbClr val="050505"/>
                </a:solidFill>
                <a:latin typeface="Arial"/>
                <a:cs typeface="Arial"/>
              </a:rPr>
              <a:t>morfologice</a:t>
            </a:r>
            <a:r>
              <a:rPr sz="2300" spc="2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5" dirty="0">
                <a:solidFill>
                  <a:srgbClr val="050505"/>
                </a:solidFill>
                <a:latin typeface="Arial"/>
                <a:cs typeface="Arial"/>
              </a:rPr>
              <a:t>sunt </a:t>
            </a:r>
            <a:r>
              <a:rPr sz="2300" spc="65" dirty="0">
                <a:solidFill>
                  <a:srgbClr val="050505"/>
                </a:solidFill>
                <a:latin typeface="Arial"/>
                <a:cs typeface="Arial"/>
              </a:rPr>
              <a:t>aceleasi</a:t>
            </a:r>
            <a:r>
              <a:rPr sz="2300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65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300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ca</a:t>
            </a:r>
            <a:r>
              <a:rPr sz="2300" spc="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85" dirty="0">
                <a:solidFill>
                  <a:srgbClr val="050505"/>
                </a:solidFill>
                <a:latin typeface="Arial"/>
                <a:cs typeface="Arial"/>
              </a:rPr>
              <a:t>tipul</a:t>
            </a:r>
            <a:r>
              <a:rPr sz="230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5" dirty="0">
                <a:solidFill>
                  <a:srgbClr val="050505"/>
                </a:solidFill>
                <a:latin typeface="Arial"/>
                <a:cs typeface="Arial"/>
              </a:rPr>
              <a:t>american.</a:t>
            </a:r>
            <a:r>
              <a:rPr sz="2300" spc="2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10" dirty="0">
                <a:solidFill>
                  <a:srgbClr val="050505"/>
                </a:solidFill>
                <a:latin typeface="Arial"/>
                <a:cs typeface="Arial"/>
              </a:rPr>
              <a:t>Productia</a:t>
            </a:r>
            <a:r>
              <a:rPr sz="2300" spc="2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3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35" dirty="0">
                <a:solidFill>
                  <a:srgbClr val="050505"/>
                </a:solidFill>
                <a:latin typeface="Arial"/>
                <a:cs typeface="Arial"/>
              </a:rPr>
              <a:t>lapte</a:t>
            </a:r>
            <a:r>
              <a:rPr sz="2300" spc="11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60" dirty="0">
                <a:solidFill>
                  <a:srgbClr val="050505"/>
                </a:solidFill>
                <a:latin typeface="Arial"/>
                <a:cs typeface="Arial"/>
              </a:rPr>
              <a:t>este </a:t>
            </a:r>
            <a:r>
              <a:rPr sz="2300" spc="12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35" dirty="0">
                <a:solidFill>
                  <a:srgbClr val="050505"/>
                </a:solidFill>
                <a:latin typeface="Arial"/>
                <a:cs typeface="Arial"/>
              </a:rPr>
              <a:t>6000</a:t>
            </a:r>
            <a:r>
              <a:rPr sz="230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300" spc="-1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2300" spc="2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85" dirty="0">
                <a:solidFill>
                  <a:srgbClr val="050505"/>
                </a:solidFill>
                <a:latin typeface="Arial"/>
                <a:cs typeface="Arial"/>
              </a:rPr>
              <a:t>3,8%</a:t>
            </a:r>
            <a:r>
              <a:rPr sz="2300" spc="-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90" dirty="0">
                <a:solidFill>
                  <a:srgbClr val="050505"/>
                </a:solidFill>
                <a:latin typeface="Arial"/>
                <a:cs typeface="Arial"/>
              </a:rPr>
              <a:t>grasime.</a:t>
            </a:r>
            <a:r>
              <a:rPr sz="2300" spc="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0" dirty="0">
                <a:solidFill>
                  <a:srgbClr val="050505"/>
                </a:solidFill>
                <a:latin typeface="Arial"/>
                <a:cs typeface="Arial"/>
              </a:rPr>
              <a:t>Are</a:t>
            </a:r>
            <a:r>
              <a:rPr sz="230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70" dirty="0">
                <a:solidFill>
                  <a:srgbClr val="050505"/>
                </a:solidFill>
                <a:latin typeface="Arial"/>
                <a:cs typeface="Arial"/>
              </a:rPr>
              <a:t>aptitudini</a:t>
            </a:r>
            <a:r>
              <a:rPr sz="2300" spc="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229" dirty="0">
                <a:solidFill>
                  <a:srgbClr val="050505"/>
                </a:solidFill>
                <a:latin typeface="Arial"/>
                <a:cs typeface="Arial"/>
              </a:rPr>
              <a:t>mai</a:t>
            </a:r>
            <a:r>
              <a:rPr sz="2300" spc="-1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50" dirty="0">
                <a:solidFill>
                  <a:srgbClr val="050505"/>
                </a:solidFill>
                <a:latin typeface="Arial"/>
                <a:cs typeface="Arial"/>
              </a:rPr>
              <a:t>bune </a:t>
            </a:r>
            <a:r>
              <a:rPr sz="2300" spc="190" dirty="0">
                <a:solidFill>
                  <a:srgbClr val="050505"/>
                </a:solidFill>
                <a:latin typeface="Arial"/>
                <a:cs typeface="Arial"/>
              </a:rPr>
              <a:t>pentru</a:t>
            </a:r>
            <a:r>
              <a:rPr sz="230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40" dirty="0">
                <a:solidFill>
                  <a:srgbClr val="050505"/>
                </a:solidFill>
                <a:latin typeface="Arial"/>
                <a:cs typeface="Arial"/>
              </a:rPr>
              <a:t>productia</a:t>
            </a:r>
            <a:r>
              <a:rPr sz="2300" spc="1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-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00" dirty="0">
                <a:solidFill>
                  <a:srgbClr val="050505"/>
                </a:solidFill>
                <a:latin typeface="Arial"/>
                <a:cs typeface="Arial"/>
              </a:rPr>
              <a:t>carne,</a:t>
            </a:r>
            <a:r>
              <a:rPr sz="2300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45" dirty="0">
                <a:solidFill>
                  <a:srgbClr val="050505"/>
                </a:solidFill>
                <a:latin typeface="Arial"/>
                <a:cs typeface="Arial"/>
              </a:rPr>
              <a:t>randamentul</a:t>
            </a:r>
            <a:r>
              <a:rPr sz="2300" spc="3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65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300" spc="-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80" dirty="0">
                <a:solidFill>
                  <a:srgbClr val="050505"/>
                </a:solidFill>
                <a:latin typeface="Arial"/>
                <a:cs typeface="Arial"/>
              </a:rPr>
              <a:t>sacrificare </a:t>
            </a:r>
            <a:r>
              <a:rPr sz="2300" spc="170" dirty="0">
                <a:solidFill>
                  <a:srgbClr val="050505"/>
                </a:solidFill>
                <a:latin typeface="Arial"/>
                <a:cs typeface="Arial"/>
              </a:rPr>
              <a:t>fiind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26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00" spc="-2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70" dirty="0">
                <a:solidFill>
                  <a:srgbClr val="050505"/>
                </a:solidFill>
                <a:latin typeface="Arial"/>
                <a:cs typeface="Arial"/>
              </a:rPr>
              <a:t>55%.</a:t>
            </a:r>
            <a:r>
              <a:rPr sz="2300" spc="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70" dirty="0">
                <a:solidFill>
                  <a:srgbClr val="050505"/>
                </a:solidFill>
                <a:latin typeface="Arial"/>
                <a:cs typeface="Arial"/>
              </a:rPr>
              <a:t>Poarta</a:t>
            </a:r>
            <a:r>
              <a:rPr sz="2300" spc="20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50" dirty="0">
                <a:solidFill>
                  <a:srgbClr val="050505"/>
                </a:solidFill>
                <a:latin typeface="Arial"/>
                <a:cs typeface="Arial"/>
              </a:rPr>
              <a:t>diferite</a:t>
            </a:r>
            <a:r>
              <a:rPr sz="230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70" dirty="0">
                <a:solidFill>
                  <a:srgbClr val="050505"/>
                </a:solidFill>
                <a:latin typeface="Arial"/>
                <a:cs typeface="Arial"/>
              </a:rPr>
              <a:t>denumiri</a:t>
            </a:r>
            <a:r>
              <a:rPr sz="2300" spc="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40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300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55" dirty="0">
                <a:solidFill>
                  <a:srgbClr val="050505"/>
                </a:solidFill>
                <a:latin typeface="Arial"/>
                <a:cs typeface="Arial"/>
              </a:rPr>
              <a:t>functie</a:t>
            </a:r>
            <a:r>
              <a:rPr sz="230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185" dirty="0">
                <a:solidFill>
                  <a:srgbClr val="050505"/>
                </a:solidFill>
                <a:latin typeface="Arial"/>
                <a:cs typeface="Arial"/>
              </a:rPr>
              <a:t>de </a:t>
            </a:r>
            <a:r>
              <a:rPr sz="2300" spc="140" dirty="0">
                <a:solidFill>
                  <a:srgbClr val="050505"/>
                </a:solidFill>
                <a:latin typeface="Arial"/>
                <a:cs typeface="Arial"/>
              </a:rPr>
              <a:t>tara:</a:t>
            </a:r>
            <a:r>
              <a:rPr sz="2300" spc="-1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050505"/>
                </a:solidFill>
                <a:latin typeface="Arial"/>
                <a:cs typeface="Arial"/>
              </a:rPr>
              <a:t>HOLSTEIN</a:t>
            </a:r>
            <a:r>
              <a:rPr sz="2300" spc="1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050505"/>
                </a:solidFill>
                <a:latin typeface="Arial"/>
                <a:cs typeface="Arial"/>
              </a:rPr>
              <a:t>FRIZA,</a:t>
            </a:r>
            <a:r>
              <a:rPr sz="2300" spc="-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35" dirty="0">
                <a:solidFill>
                  <a:srgbClr val="050505"/>
                </a:solidFill>
                <a:latin typeface="Arial"/>
                <a:cs typeface="Arial"/>
              </a:rPr>
              <a:t>OSTFRIZA,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114" dirty="0">
                <a:solidFill>
                  <a:srgbClr val="050505"/>
                </a:solidFill>
                <a:latin typeface="Arial"/>
                <a:cs typeface="Arial"/>
              </a:rPr>
              <a:t>BALTATA</a:t>
            </a:r>
            <a:r>
              <a:rPr sz="2300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2300" spc="-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050505"/>
                </a:solidFill>
                <a:latin typeface="Arial"/>
                <a:cs typeface="Arial"/>
              </a:rPr>
              <a:t>NEGRU</a:t>
            </a:r>
            <a:endParaRPr sz="2300">
              <a:latin typeface="Arial"/>
              <a:cs typeface="Arial"/>
            </a:endParaRPr>
          </a:p>
          <a:p>
            <a:pPr marL="357505">
              <a:lnSpc>
                <a:spcPct val="100000"/>
              </a:lnSpc>
              <a:spcBef>
                <a:spcPts val="630"/>
              </a:spcBef>
            </a:pPr>
            <a:r>
              <a:rPr sz="2300" spc="100" dirty="0">
                <a:solidFill>
                  <a:srgbClr val="050505"/>
                </a:solidFill>
                <a:latin typeface="Arial"/>
                <a:cs typeface="Arial"/>
              </a:rPr>
              <a:t>etc.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89480" y="5242284"/>
            <a:ext cx="2071370" cy="1302385"/>
            <a:chOff x="5889480" y="5242284"/>
            <a:chExt cx="2071370" cy="1302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16614" y="5242284"/>
              <a:ext cx="2043921" cy="127461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98687" y="6534857"/>
              <a:ext cx="645795" cy="0"/>
            </a:xfrm>
            <a:custGeom>
              <a:avLst/>
              <a:gdLst/>
              <a:ahLst/>
              <a:cxnLst/>
              <a:rect l="l" t="t" r="r" b="b"/>
              <a:pathLst>
                <a:path w="645795">
                  <a:moveTo>
                    <a:pt x="0" y="0"/>
                  </a:moveTo>
                  <a:lnTo>
                    <a:pt x="645448" y="0"/>
                  </a:lnTo>
                </a:path>
              </a:pathLst>
            </a:custGeom>
            <a:ln w="179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4463" y="306364"/>
            <a:ext cx="7211695" cy="2069464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b="0" u="none" spc="-70" dirty="0">
                <a:solidFill>
                  <a:srgbClr val="DA0C11"/>
                </a:solidFill>
                <a:latin typeface="Arial"/>
                <a:cs typeface="Arial"/>
              </a:rPr>
              <a:t>Rasa</a:t>
            </a:r>
            <a:r>
              <a:rPr b="0" u="none" spc="-155" dirty="0">
                <a:solidFill>
                  <a:srgbClr val="DA0C11"/>
                </a:solidFill>
                <a:latin typeface="Arial"/>
                <a:cs typeface="Arial"/>
              </a:rPr>
              <a:t> </a:t>
            </a:r>
            <a:r>
              <a:rPr b="0" u="none" spc="270" dirty="0">
                <a:solidFill>
                  <a:srgbClr val="DA0C11"/>
                </a:solidFill>
                <a:latin typeface="Arial"/>
                <a:cs typeface="Arial"/>
              </a:rPr>
              <a:t>friza</a:t>
            </a:r>
          </a:p>
          <a:p>
            <a:pPr marL="242570" marR="5080" indent="-174625">
              <a:lnSpc>
                <a:spcPct val="100800"/>
              </a:lnSpc>
              <a:spcBef>
                <a:spcPts val="585"/>
              </a:spcBef>
            </a:pPr>
            <a:r>
              <a:rPr sz="2200" b="0" u="none" spc="95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200" b="0" u="none" spc="-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cea</a:t>
            </a:r>
            <a:r>
              <a:rPr sz="2200" b="0" u="none" spc="-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mai</a:t>
            </a:r>
            <a:r>
              <a:rPr sz="2200" b="0" u="none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65" dirty="0">
                <a:solidFill>
                  <a:srgbClr val="050505"/>
                </a:solidFill>
                <a:latin typeface="Arial"/>
                <a:cs typeface="Arial"/>
              </a:rPr>
              <a:t>importanta</a:t>
            </a:r>
            <a:r>
              <a:rPr sz="2200" b="0" u="none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rasa</a:t>
            </a:r>
            <a:r>
              <a:rPr sz="2200" b="0" u="none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5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200" b="0" u="none" spc="-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70" dirty="0">
                <a:solidFill>
                  <a:srgbClr val="050505"/>
                </a:solidFill>
                <a:latin typeface="Arial"/>
                <a:cs typeface="Arial"/>
              </a:rPr>
              <a:t>lapte</a:t>
            </a:r>
            <a:r>
              <a:rPr sz="2200" b="0" u="none" spc="-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65" dirty="0">
                <a:solidFill>
                  <a:srgbClr val="050505"/>
                </a:solidFill>
                <a:latin typeface="Arial"/>
                <a:cs typeface="Arial"/>
              </a:rPr>
              <a:t>si</a:t>
            </a:r>
            <a:r>
              <a:rPr sz="2200" b="0" u="none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-10" dirty="0">
                <a:solidFill>
                  <a:srgbClr val="050505"/>
                </a:solidFill>
                <a:latin typeface="Arial"/>
                <a:cs typeface="Arial"/>
              </a:rPr>
              <a:t>cea</a:t>
            </a:r>
            <a:r>
              <a:rPr sz="2200" b="0" u="none" spc="-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-25" dirty="0" err="1">
                <a:solidFill>
                  <a:srgbClr val="050505"/>
                </a:solidFill>
                <a:latin typeface="Arial"/>
                <a:cs typeface="Arial"/>
              </a:rPr>
              <a:t>mai</a:t>
            </a:r>
            <a:r>
              <a:rPr sz="2200" b="0" u="none" spc="-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rasp</a:t>
            </a:r>
            <a:r>
              <a:rPr lang="en-US"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ndita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.</a:t>
            </a:r>
            <a:r>
              <a:rPr sz="2200" b="0" u="none" spc="3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Se</a:t>
            </a:r>
            <a:r>
              <a:rPr sz="2200" b="0" u="none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55" dirty="0" err="1">
                <a:solidFill>
                  <a:srgbClr val="050505"/>
                </a:solidFill>
                <a:latin typeface="Arial"/>
                <a:cs typeface="Arial"/>
              </a:rPr>
              <a:t>preteaza</a:t>
            </a:r>
            <a:r>
              <a:rPr sz="2200" b="0" u="none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160" dirty="0" err="1" smtClean="0">
                <a:solidFill>
                  <a:srgbClr val="050505"/>
                </a:solidFill>
                <a:latin typeface="Arial"/>
                <a:cs typeface="Arial"/>
              </a:rPr>
              <a:t>at</a:t>
            </a:r>
            <a:r>
              <a:rPr lang="en-US" sz="2200" b="0" u="none" spc="160" dirty="0" err="1" smtClean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200" b="0" u="none" spc="160" dirty="0" err="1" smtClean="0">
                <a:solidFill>
                  <a:srgbClr val="050505"/>
                </a:solidFill>
                <a:latin typeface="Arial"/>
                <a:cs typeface="Arial"/>
              </a:rPr>
              <a:t>t</a:t>
            </a:r>
            <a:r>
              <a:rPr sz="2200" b="0" u="none" spc="21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sitemului</a:t>
            </a:r>
            <a:r>
              <a:rPr sz="2200" b="0" u="none" spc="3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 err="1">
                <a:solidFill>
                  <a:srgbClr val="050505"/>
                </a:solidFill>
                <a:latin typeface="Arial"/>
                <a:cs typeface="Arial"/>
              </a:rPr>
              <a:t>intensiv</a:t>
            </a:r>
            <a:r>
              <a:rPr sz="2200" b="0" u="none" spc="2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 smtClean="0">
                <a:solidFill>
                  <a:srgbClr val="050505"/>
                </a:solidFill>
                <a:latin typeface="Arial"/>
                <a:cs typeface="Arial"/>
              </a:rPr>
              <a:t>c</a:t>
            </a:r>
            <a:r>
              <a:rPr lang="en-US" sz="2200" b="0" u="none" dirty="0" smtClean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200" b="0" u="none" dirty="0" smtClean="0">
                <a:solidFill>
                  <a:srgbClr val="050505"/>
                </a:solidFill>
                <a:latin typeface="Arial"/>
                <a:cs typeface="Arial"/>
              </a:rPr>
              <a:t>t</a:t>
            </a:r>
            <a:r>
              <a:rPr sz="2200" b="0" u="none" spc="37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-25" dirty="0">
                <a:solidFill>
                  <a:srgbClr val="050505"/>
                </a:solidFill>
                <a:latin typeface="Arial"/>
                <a:cs typeface="Arial"/>
              </a:rPr>
              <a:t>si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semiintensiv.</a:t>
            </a:r>
            <a:r>
              <a:rPr sz="2200" b="0" u="none" spc="2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114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200" b="0" u="none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rasp</a:t>
            </a:r>
            <a:r>
              <a:rPr lang="en-US"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200" b="0" u="none" dirty="0" err="1" smtClean="0">
                <a:solidFill>
                  <a:srgbClr val="050505"/>
                </a:solidFill>
                <a:latin typeface="Arial"/>
                <a:cs typeface="Arial"/>
              </a:rPr>
              <a:t>ndita</a:t>
            </a:r>
            <a:r>
              <a:rPr sz="2200" b="0" u="none" spc="-360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lang="en-US" sz="2200" b="0" u="none" dirty="0" smtClean="0">
                <a:solidFill>
                  <a:srgbClr val="050505"/>
                </a:solidFill>
                <a:latin typeface="Arial"/>
                <a:cs typeface="Arial"/>
              </a:rPr>
              <a:t>i</a:t>
            </a:r>
            <a:r>
              <a:rPr sz="2200" b="0" u="none" dirty="0" smtClean="0">
                <a:solidFill>
                  <a:srgbClr val="050505"/>
                </a:solidFill>
                <a:latin typeface="Arial"/>
                <a:cs typeface="Arial"/>
              </a:rPr>
              <a:t>n</a:t>
            </a:r>
            <a:r>
              <a:rPr sz="2200" b="0" u="none" spc="35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120" dirty="0">
                <a:solidFill>
                  <a:srgbClr val="050505"/>
                </a:solidFill>
                <a:latin typeface="Arial"/>
                <a:cs typeface="Arial"/>
              </a:rPr>
              <a:t>toata</a:t>
            </a:r>
            <a:r>
              <a:rPr sz="2200" b="0" u="none" spc="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-30" dirty="0">
                <a:solidFill>
                  <a:srgbClr val="050505"/>
                </a:solidFill>
                <a:latin typeface="Arial"/>
                <a:cs typeface="Arial"/>
              </a:rPr>
              <a:t>lumea</a:t>
            </a:r>
            <a:r>
              <a:rPr sz="2200" b="0" u="none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dirty="0">
                <a:solidFill>
                  <a:srgbClr val="050505"/>
                </a:solidFill>
                <a:latin typeface="Arial"/>
                <a:cs typeface="Arial"/>
              </a:rPr>
              <a:t>sub</a:t>
            </a:r>
            <a:r>
              <a:rPr sz="2200" b="0" u="none" spc="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200" b="0" u="none" spc="-20" dirty="0">
                <a:solidFill>
                  <a:srgbClr val="050505"/>
                </a:solidFill>
                <a:latin typeface="Arial"/>
                <a:cs typeface="Arial"/>
              </a:rPr>
              <a:t>doua </a:t>
            </a:r>
            <a:r>
              <a:rPr sz="2200" b="0" u="none" spc="105" dirty="0">
                <a:solidFill>
                  <a:srgbClr val="050505"/>
                </a:solidFill>
                <a:latin typeface="Arial"/>
                <a:cs typeface="Arial"/>
              </a:rPr>
              <a:t>tipuri.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188" y="2753863"/>
            <a:ext cx="7726680" cy="25177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950" b="1" dirty="0">
                <a:solidFill>
                  <a:srgbClr val="050505"/>
                </a:solidFill>
                <a:latin typeface="Arial"/>
                <a:cs typeface="Arial"/>
              </a:rPr>
              <a:t>a)</a:t>
            </a:r>
            <a:r>
              <a:rPr sz="1950" b="1" dirty="0">
                <a:solidFill>
                  <a:srgbClr val="DA0C11"/>
                </a:solidFill>
                <a:latin typeface="Arial"/>
                <a:cs typeface="Arial"/>
              </a:rPr>
              <a:t>Tipul</a:t>
            </a:r>
            <a:r>
              <a:rPr sz="1950" b="1" spc="225" dirty="0">
                <a:solidFill>
                  <a:srgbClr val="DA0C11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DA0C11"/>
                </a:solidFill>
                <a:latin typeface="Arial"/>
                <a:cs typeface="Arial"/>
              </a:rPr>
              <a:t>american</a:t>
            </a:r>
            <a:r>
              <a:rPr sz="1950" b="1" spc="409" dirty="0">
                <a:solidFill>
                  <a:srgbClr val="DA0C11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talia</a:t>
            </a:r>
            <a:r>
              <a:rPr sz="1700" b="1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1700" b="1" spc="-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60" dirty="0">
                <a:solidFill>
                  <a:srgbClr val="050505"/>
                </a:solidFill>
                <a:latin typeface="Arial"/>
                <a:cs typeface="Arial"/>
              </a:rPr>
              <a:t>133-</a:t>
            </a:r>
            <a:r>
              <a:rPr sz="1700" b="1" spc="70" dirty="0">
                <a:solidFill>
                  <a:srgbClr val="050505"/>
                </a:solidFill>
                <a:latin typeface="Arial"/>
                <a:cs typeface="Arial"/>
              </a:rPr>
              <a:t>137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cm,</a:t>
            </a:r>
            <a:r>
              <a:rPr sz="1700" b="1" spc="-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greutatea</a:t>
            </a:r>
            <a:r>
              <a:rPr sz="1700" b="1" spc="20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1700" b="1" spc="-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50" dirty="0">
                <a:solidFill>
                  <a:srgbClr val="050505"/>
                </a:solidFill>
                <a:latin typeface="Arial"/>
                <a:cs typeface="Arial"/>
              </a:rPr>
              <a:t>500-</a:t>
            </a:r>
            <a:r>
              <a:rPr sz="1700" b="1" spc="60" dirty="0">
                <a:solidFill>
                  <a:srgbClr val="050505"/>
                </a:solidFill>
                <a:latin typeface="Arial"/>
                <a:cs typeface="Arial"/>
              </a:rPr>
              <a:t>550</a:t>
            </a:r>
            <a:r>
              <a:rPr sz="1700" b="1" spc="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25" dirty="0">
                <a:solidFill>
                  <a:srgbClr val="050505"/>
                </a:solidFill>
                <a:latin typeface="Arial"/>
                <a:cs typeface="Arial"/>
              </a:rPr>
              <a:t>Kg.</a:t>
            </a:r>
            <a:endParaRPr sz="1700" dirty="0">
              <a:latin typeface="Arial"/>
              <a:cs typeface="Arial"/>
            </a:endParaRPr>
          </a:p>
          <a:p>
            <a:pPr marL="353060" marR="5080" indent="-1270">
              <a:lnSpc>
                <a:spcPct val="117800"/>
              </a:lnSpc>
              <a:spcBef>
                <a:spcPts val="20"/>
              </a:spcBef>
            </a:pP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Capul</a:t>
            </a:r>
            <a:r>
              <a:rPr sz="1700" b="1" spc="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alungit,</a:t>
            </a:r>
            <a:r>
              <a:rPr sz="1700" b="1" spc="-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pielea</a:t>
            </a:r>
            <a:r>
              <a:rPr sz="1700" b="1" spc="1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1700" b="1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65" dirty="0">
                <a:solidFill>
                  <a:srgbClr val="050505"/>
                </a:solidFill>
                <a:latin typeface="Arial"/>
                <a:cs typeface="Arial"/>
              </a:rPr>
              <a:t>pe</a:t>
            </a:r>
            <a:r>
              <a:rPr sz="1700" b="1" spc="-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cele</a:t>
            </a:r>
            <a:r>
              <a:rPr sz="1700" b="1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doua</a:t>
            </a:r>
            <a:r>
              <a:rPr sz="1700" b="1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fete</a:t>
            </a:r>
            <a:r>
              <a:rPr sz="1700" b="1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laterale</a:t>
            </a:r>
            <a:r>
              <a:rPr sz="1700" b="1" spc="1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formeaza</a:t>
            </a:r>
            <a:r>
              <a:rPr sz="1700" b="1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cute,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gatul</a:t>
            </a:r>
            <a:r>
              <a:rPr sz="1700" b="1" spc="-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1700" b="1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bine</a:t>
            </a:r>
            <a:r>
              <a:rPr sz="1700" b="1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prins</a:t>
            </a:r>
            <a:r>
              <a:rPr sz="1700" b="1" spc="-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1700" b="1" spc="-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trunchi,</a:t>
            </a:r>
            <a:r>
              <a:rPr sz="1700" b="1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salba</a:t>
            </a:r>
            <a:r>
              <a:rPr sz="1700" b="1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1700" b="1" spc="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dezvoltata.</a:t>
            </a:r>
            <a:r>
              <a:rPr sz="1700" b="1" spc="1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Crupa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050505"/>
                </a:solidFill>
                <a:latin typeface="Arial"/>
                <a:cs typeface="Arial"/>
              </a:rPr>
              <a:t>este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lunga,</a:t>
            </a:r>
            <a:r>
              <a:rPr sz="1700" b="1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larga</a:t>
            </a:r>
            <a:r>
              <a:rPr sz="1700" b="1" spc="10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1700" b="1" spc="2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solduride</a:t>
            </a:r>
            <a:r>
              <a:rPr sz="1700" b="1" spc="1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forma</a:t>
            </a:r>
            <a:r>
              <a:rPr sz="1700" b="1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patrata,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abdomenul</a:t>
            </a:r>
            <a:r>
              <a:rPr sz="1700" b="1" spc="1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1700" b="1" spc="-1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dezvoltat,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privit</a:t>
            </a:r>
            <a:r>
              <a:rPr sz="1700" b="1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60" dirty="0">
                <a:solidFill>
                  <a:srgbClr val="050505"/>
                </a:solidFill>
                <a:latin typeface="Arial"/>
                <a:cs typeface="Arial"/>
              </a:rPr>
              <a:t>din</a:t>
            </a:r>
            <a:r>
              <a:rPr sz="1700" b="1" spc="-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profil</a:t>
            </a:r>
            <a:r>
              <a:rPr sz="1700" b="1" spc="11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are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forma</a:t>
            </a:r>
            <a:r>
              <a:rPr sz="1700" b="1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7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1700" b="1" spc="-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trapez</a:t>
            </a:r>
            <a:r>
              <a:rPr sz="1700" b="1" spc="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1700" b="1" spc="-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baza</a:t>
            </a:r>
            <a:r>
              <a:rPr sz="1700" b="1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mare</a:t>
            </a:r>
            <a:r>
              <a:rPr sz="1700" b="1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orientata</a:t>
            </a:r>
            <a:r>
              <a:rPr sz="1700" b="1" spc="2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posterior,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ugerul</a:t>
            </a:r>
            <a:r>
              <a:rPr sz="1700" b="1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are </a:t>
            </a:r>
            <a:r>
              <a:rPr sz="1700" b="1" spc="60" dirty="0">
                <a:solidFill>
                  <a:srgbClr val="050505"/>
                </a:solidFill>
                <a:latin typeface="Arial"/>
                <a:cs typeface="Arial"/>
              </a:rPr>
              <a:t>o</a:t>
            </a:r>
            <a:r>
              <a:rPr sz="1700" b="1" spc="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forma</a:t>
            </a:r>
            <a:r>
              <a:rPr sz="1700" b="1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patrata</a:t>
            </a:r>
            <a:r>
              <a:rPr sz="1700" b="1" spc="20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050505"/>
                </a:solidFill>
                <a:latin typeface="Arial"/>
                <a:cs typeface="Arial"/>
              </a:rPr>
              <a:t>sau</a:t>
            </a:r>
            <a:r>
              <a:rPr sz="1700" b="1" spc="6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globuloasa,</a:t>
            </a:r>
            <a:r>
              <a:rPr sz="1700" b="1" spc="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mameloanele</a:t>
            </a:r>
            <a:r>
              <a:rPr sz="1700" b="1" spc="2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au</a:t>
            </a:r>
            <a:r>
              <a:rPr sz="1700" b="1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70" dirty="0">
                <a:solidFill>
                  <a:srgbClr val="050505"/>
                </a:solidFill>
                <a:latin typeface="Arial"/>
                <a:cs typeface="Arial"/>
              </a:rPr>
              <a:t>o</a:t>
            </a:r>
            <a:r>
              <a:rPr sz="1700" b="1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forma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cilindro-conica</a:t>
            </a:r>
            <a:r>
              <a:rPr sz="1700" b="1" spc="-8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60" dirty="0">
                <a:solidFill>
                  <a:srgbClr val="050505"/>
                </a:solidFill>
                <a:latin typeface="Arial"/>
                <a:cs typeface="Arial"/>
              </a:rPr>
              <a:t>si</a:t>
            </a:r>
            <a:r>
              <a:rPr sz="1700" b="1" spc="-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se</a:t>
            </a:r>
            <a:r>
              <a:rPr sz="1700" b="1" spc="-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preteaza</a:t>
            </a:r>
            <a:r>
              <a:rPr sz="1700" b="1" spc="1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50" dirty="0">
                <a:solidFill>
                  <a:srgbClr val="050505"/>
                </a:solidFill>
                <a:latin typeface="Arial"/>
                <a:cs typeface="Arial"/>
              </a:rPr>
              <a:t>foarte</a:t>
            </a:r>
            <a:r>
              <a:rPr sz="1700" b="1" spc="-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bine</a:t>
            </a:r>
            <a:r>
              <a:rPr sz="1700" b="1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mulsului</a:t>
            </a:r>
            <a:r>
              <a:rPr sz="1700" b="1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mecanic.</a:t>
            </a:r>
            <a:r>
              <a:rPr sz="1700" b="1" spc="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Culoarea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1700" b="1" spc="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baltata</a:t>
            </a:r>
            <a:r>
              <a:rPr sz="1700" b="1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alb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1700" b="1" spc="-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negru</a:t>
            </a:r>
            <a:r>
              <a:rPr sz="1700" b="1" spc="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050505"/>
                </a:solidFill>
                <a:latin typeface="Arial"/>
                <a:cs typeface="Arial"/>
              </a:rPr>
              <a:t>sau</a:t>
            </a:r>
            <a:r>
              <a:rPr sz="1700" b="1" spc="-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negru</a:t>
            </a:r>
            <a:r>
              <a:rPr sz="1700" b="1" spc="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1700" b="1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050505"/>
                </a:solidFill>
                <a:latin typeface="Arial"/>
                <a:cs typeface="Arial"/>
              </a:rPr>
              <a:t>alb.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13217" y="6463048"/>
            <a:ext cx="45085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822" y="0"/>
                </a:lnTo>
              </a:path>
            </a:pathLst>
          </a:custGeom>
          <a:ln w="12716">
            <a:solidFill>
              <a:srgbClr val="696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00515" y="5967128"/>
            <a:ext cx="39243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295" dirty="0">
                <a:solidFill>
                  <a:srgbClr val="696B5B"/>
                </a:solidFill>
                <a:latin typeface="Arial"/>
                <a:cs typeface="Arial"/>
              </a:rPr>
              <a:t>.</a:t>
            </a:r>
            <a:r>
              <a:rPr sz="3450" u="heavy" spc="-295" dirty="0">
                <a:solidFill>
                  <a:srgbClr val="696B5B"/>
                </a:solidFill>
                <a:uFill>
                  <a:solidFill>
                    <a:srgbClr val="696B5B"/>
                  </a:solidFill>
                </a:uFill>
                <a:latin typeface="Arial"/>
                <a:cs typeface="Arial"/>
              </a:rPr>
              <a:t>.,.</a:t>
            </a:r>
            <a:endParaRPr sz="3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6725" y="3985616"/>
            <a:ext cx="3549968" cy="283647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19372" y="978591"/>
            <a:ext cx="1031240" cy="0"/>
          </a:xfrm>
          <a:custGeom>
            <a:avLst/>
            <a:gdLst/>
            <a:ahLst/>
            <a:cxnLst/>
            <a:rect l="l" t="t" r="r" b="b"/>
            <a:pathLst>
              <a:path w="1031239">
                <a:moveTo>
                  <a:pt x="0" y="0"/>
                </a:moveTo>
                <a:lnTo>
                  <a:pt x="1030926" y="0"/>
                </a:lnTo>
              </a:path>
            </a:pathLst>
          </a:custGeom>
          <a:ln w="12716">
            <a:solidFill>
              <a:srgbClr val="D66B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28054" y="978591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>
                <a:moveTo>
                  <a:pt x="0" y="0"/>
                </a:moveTo>
                <a:lnTo>
                  <a:pt x="1676374" y="0"/>
                </a:lnTo>
              </a:path>
            </a:pathLst>
          </a:custGeom>
          <a:ln w="12716">
            <a:solidFill>
              <a:srgbClr val="D66B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06671" y="412732"/>
            <a:ext cx="2922905" cy="689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00" u="none" spc="-265" dirty="0">
                <a:solidFill>
                  <a:srgbClr val="D66B11"/>
                </a:solidFill>
              </a:rPr>
              <a:t>Rasa</a:t>
            </a:r>
            <a:r>
              <a:rPr sz="3900" u="none" spc="55" dirty="0">
                <a:solidFill>
                  <a:srgbClr val="D66B11"/>
                </a:solidFill>
              </a:rPr>
              <a:t> </a:t>
            </a:r>
            <a:r>
              <a:rPr sz="4350" u="none" spc="-105" dirty="0">
                <a:solidFill>
                  <a:srgbClr val="D66B11"/>
                </a:solidFill>
                <a:latin typeface="Times New Roman"/>
                <a:cs typeface="Times New Roman"/>
              </a:rPr>
              <a:t>Schwyz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50" y="1546277"/>
            <a:ext cx="7945755" cy="26015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3695" marR="5080" indent="-341630">
              <a:lnSpc>
                <a:spcPct val="119800"/>
              </a:lnSpc>
              <a:spcBef>
                <a:spcPts val="110"/>
              </a:spcBef>
              <a:buChar char="•"/>
              <a:tabLst>
                <a:tab pos="355600" algn="l"/>
              </a:tabLst>
            </a:pP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Culoarea</a:t>
            </a:r>
            <a:r>
              <a:rPr sz="2350" spc="254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7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350" spc="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05" dirty="0">
                <a:solidFill>
                  <a:srgbClr val="050505"/>
                </a:solidFill>
                <a:latin typeface="Arial"/>
                <a:cs typeface="Arial"/>
              </a:rPr>
              <a:t>bruna,</a:t>
            </a:r>
            <a:r>
              <a:rPr sz="2350" spc="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5" dirty="0">
                <a:solidFill>
                  <a:srgbClr val="050505"/>
                </a:solidFill>
                <a:latin typeface="Arial"/>
                <a:cs typeface="Arial"/>
              </a:rPr>
              <a:t>mucoasele</a:t>
            </a:r>
            <a:r>
              <a:rPr sz="2350" spc="29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05" dirty="0">
                <a:solidFill>
                  <a:srgbClr val="050505"/>
                </a:solidFill>
                <a:latin typeface="Arial"/>
                <a:cs typeface="Arial"/>
              </a:rPr>
              <a:t>pigmentate,</a:t>
            </a:r>
            <a:r>
              <a:rPr sz="2350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5" dirty="0">
                <a:solidFill>
                  <a:srgbClr val="050505"/>
                </a:solidFill>
                <a:latin typeface="Arial"/>
                <a:cs typeface="Arial"/>
              </a:rPr>
              <a:t>in</a:t>
            </a:r>
            <a:r>
              <a:rPr sz="2350" spc="10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25" dirty="0">
                <a:solidFill>
                  <a:srgbClr val="050505"/>
                </a:solidFill>
                <a:latin typeface="Arial"/>
                <a:cs typeface="Arial"/>
              </a:rPr>
              <a:t>jurul 	</a:t>
            </a:r>
            <a:r>
              <a:rPr sz="2350" spc="150" dirty="0">
                <a:solidFill>
                  <a:srgbClr val="050505"/>
                </a:solidFill>
                <a:latin typeface="Arial"/>
                <a:cs typeface="Arial"/>
              </a:rPr>
              <a:t>botului</a:t>
            </a:r>
            <a:r>
              <a:rPr sz="2350" spc="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65" dirty="0">
                <a:solidFill>
                  <a:srgbClr val="050505"/>
                </a:solidFill>
                <a:latin typeface="Arial"/>
                <a:cs typeface="Arial"/>
              </a:rPr>
              <a:t>prezinta</a:t>
            </a:r>
            <a:r>
              <a:rPr sz="2350" spc="1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5" dirty="0">
                <a:solidFill>
                  <a:srgbClr val="050505"/>
                </a:solidFill>
                <a:latin typeface="Arial"/>
                <a:cs typeface="Arial"/>
              </a:rPr>
              <a:t>un</a:t>
            </a:r>
            <a:r>
              <a:rPr sz="2350" spc="1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14" dirty="0">
                <a:solidFill>
                  <a:srgbClr val="050505"/>
                </a:solidFill>
                <a:latin typeface="Arial"/>
                <a:cs typeface="Arial"/>
              </a:rPr>
              <a:t>inel</a:t>
            </a:r>
            <a:r>
              <a:rPr sz="2350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50" spc="-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0" dirty="0">
                <a:solidFill>
                  <a:srgbClr val="050505"/>
                </a:solidFill>
                <a:latin typeface="Arial"/>
                <a:cs typeface="Arial"/>
              </a:rPr>
              <a:t>culoare</a:t>
            </a:r>
            <a:r>
              <a:rPr sz="235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65" dirty="0">
                <a:solidFill>
                  <a:srgbClr val="050505"/>
                </a:solidFill>
                <a:latin typeface="Arial"/>
                <a:cs typeface="Arial"/>
              </a:rPr>
              <a:t>alba,</a:t>
            </a:r>
            <a:r>
              <a:rPr sz="2350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20" dirty="0">
                <a:solidFill>
                  <a:srgbClr val="050505"/>
                </a:solidFill>
                <a:latin typeface="Arial"/>
                <a:cs typeface="Arial"/>
              </a:rPr>
              <a:t>parul</a:t>
            </a:r>
            <a:r>
              <a:rPr sz="2350" spc="10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din 	</a:t>
            </a:r>
            <a:r>
              <a:rPr sz="2350" spc="90" dirty="0">
                <a:solidFill>
                  <a:srgbClr val="050505"/>
                </a:solidFill>
                <a:latin typeface="Arial"/>
                <a:cs typeface="Arial"/>
              </a:rPr>
              <a:t>urechi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75" dirty="0">
                <a:solidFill>
                  <a:srgbClr val="050505"/>
                </a:solidFill>
                <a:latin typeface="Arial"/>
                <a:cs typeface="Arial"/>
              </a:rPr>
              <a:t>are</a:t>
            </a:r>
            <a:r>
              <a:rPr sz="2350" spc="1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0" dirty="0">
                <a:solidFill>
                  <a:srgbClr val="050505"/>
                </a:solidFill>
                <a:latin typeface="Arial"/>
                <a:cs typeface="Arial"/>
              </a:rPr>
              <a:t>o</a:t>
            </a:r>
            <a:r>
              <a:rPr sz="2350" spc="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0" dirty="0">
                <a:solidFill>
                  <a:srgbClr val="050505"/>
                </a:solidFill>
                <a:latin typeface="Arial"/>
                <a:cs typeface="Arial"/>
              </a:rPr>
              <a:t>nuanta</a:t>
            </a:r>
            <a:r>
              <a:rPr sz="2350" spc="229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mai</a:t>
            </a:r>
            <a:r>
              <a:rPr sz="2350" spc="1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deschisa.</a:t>
            </a:r>
            <a:r>
              <a:rPr sz="2350" spc="22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0" dirty="0">
                <a:solidFill>
                  <a:srgbClr val="050505"/>
                </a:solidFill>
                <a:latin typeface="Arial"/>
                <a:cs typeface="Arial"/>
              </a:rPr>
              <a:t>Productia</a:t>
            </a:r>
            <a:r>
              <a:rPr sz="2350" spc="1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00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lapte 	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este</a:t>
            </a:r>
            <a:r>
              <a:rPr sz="2350" spc="7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5" dirty="0">
                <a:solidFill>
                  <a:srgbClr val="050505"/>
                </a:solidFill>
                <a:latin typeface="Arial"/>
                <a:cs typeface="Arial"/>
              </a:rPr>
              <a:t>de</a:t>
            </a:r>
            <a:r>
              <a:rPr sz="2350" spc="3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85" dirty="0">
                <a:solidFill>
                  <a:srgbClr val="050505"/>
                </a:solidFill>
                <a:latin typeface="Arial"/>
                <a:cs typeface="Arial"/>
              </a:rPr>
              <a:t>400</a:t>
            </a:r>
            <a:r>
              <a:rPr sz="2350" spc="5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10" dirty="0">
                <a:solidFill>
                  <a:srgbClr val="050505"/>
                </a:solidFill>
                <a:latin typeface="Arial"/>
                <a:cs typeface="Arial"/>
              </a:rPr>
              <a:t>Kg</a:t>
            </a:r>
            <a:r>
              <a:rPr sz="2350" spc="-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5" dirty="0">
                <a:solidFill>
                  <a:srgbClr val="050505"/>
                </a:solidFill>
                <a:latin typeface="Arial"/>
                <a:cs typeface="Arial"/>
              </a:rPr>
              <a:t>cu</a:t>
            </a:r>
            <a:r>
              <a:rPr sz="2350" spc="2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65" dirty="0">
                <a:solidFill>
                  <a:srgbClr val="050505"/>
                </a:solidFill>
                <a:latin typeface="Arial"/>
                <a:cs typeface="Arial"/>
              </a:rPr>
              <a:t>3,6-</a:t>
            </a:r>
            <a:r>
              <a:rPr sz="2350" spc="70" dirty="0">
                <a:solidFill>
                  <a:srgbClr val="050505"/>
                </a:solidFill>
                <a:latin typeface="Arial"/>
                <a:cs typeface="Arial"/>
              </a:rPr>
              <a:t>3,7</a:t>
            </a:r>
            <a:r>
              <a:rPr sz="2350" spc="-4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45" dirty="0">
                <a:solidFill>
                  <a:srgbClr val="050505"/>
                </a:solidFill>
                <a:latin typeface="Arial"/>
                <a:cs typeface="Arial"/>
              </a:rPr>
              <a:t>%</a:t>
            </a:r>
            <a:r>
              <a:rPr sz="2350" spc="-14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grasime.</a:t>
            </a:r>
            <a:r>
              <a:rPr sz="2350" spc="19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A</a:t>
            </a:r>
            <a:r>
              <a:rPr sz="2350" spc="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10" dirty="0">
                <a:solidFill>
                  <a:srgbClr val="050505"/>
                </a:solidFill>
                <a:latin typeface="Arial"/>
                <a:cs typeface="Arial"/>
              </a:rPr>
              <a:t>participat</a:t>
            </a:r>
            <a:r>
              <a:rPr sz="2350" spc="16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-25" dirty="0">
                <a:solidFill>
                  <a:srgbClr val="050505"/>
                </a:solidFill>
                <a:latin typeface="Arial"/>
                <a:cs typeface="Arial"/>
              </a:rPr>
              <a:t>ca 	</a:t>
            </a:r>
            <a:r>
              <a:rPr sz="2350" spc="125" dirty="0">
                <a:solidFill>
                  <a:srgbClr val="050505"/>
                </a:solidFill>
                <a:latin typeface="Arial"/>
                <a:cs typeface="Arial"/>
              </a:rPr>
              <a:t>forma</a:t>
            </a:r>
            <a:r>
              <a:rPr sz="2350" spc="17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050505"/>
                </a:solidFill>
                <a:latin typeface="Arial"/>
                <a:cs typeface="Arial"/>
              </a:rPr>
              <a:t>paterna</a:t>
            </a:r>
            <a:r>
              <a:rPr sz="2350" spc="1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la</a:t>
            </a:r>
            <a:r>
              <a:rPr sz="2350" spc="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100" dirty="0">
                <a:solidFill>
                  <a:srgbClr val="050505"/>
                </a:solidFill>
                <a:latin typeface="Arial"/>
                <a:cs typeface="Arial"/>
              </a:rPr>
              <a:t>formarea</a:t>
            </a:r>
            <a:r>
              <a:rPr sz="2350" spc="235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050505"/>
                </a:solidFill>
                <a:latin typeface="Arial"/>
                <a:cs typeface="Arial"/>
              </a:rPr>
              <a:t>rasei</a:t>
            </a:r>
            <a:r>
              <a:rPr sz="2350" spc="5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55" dirty="0">
                <a:solidFill>
                  <a:srgbClr val="050505"/>
                </a:solidFill>
                <a:latin typeface="Arial"/>
                <a:cs typeface="Arial"/>
              </a:rPr>
              <a:t>Bruna</a:t>
            </a:r>
            <a:r>
              <a:rPr sz="2350" spc="280" dirty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2350" spc="60" dirty="0">
                <a:solidFill>
                  <a:srgbClr val="050505"/>
                </a:solidFill>
                <a:latin typeface="Arial"/>
                <a:cs typeface="Arial"/>
              </a:rPr>
              <a:t>de 	</a:t>
            </a:r>
            <a:r>
              <a:rPr sz="2350" spc="105" dirty="0">
                <a:solidFill>
                  <a:srgbClr val="050505"/>
                </a:solidFill>
                <a:latin typeface="Arial"/>
                <a:cs typeface="Arial"/>
              </a:rPr>
              <a:t>Maramures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256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Rasa Rosie Daneza</vt:lpstr>
      <vt:lpstr>REALIZAT DE COCOR STEFANIA</vt:lpstr>
      <vt:lpstr>BIOLOGIE</vt:lpstr>
      <vt:lpstr>RASE DE VACI</vt:lpstr>
      <vt:lpstr>Rasa Santa Gertruda</vt:lpstr>
      <vt:lpstr>VACA</vt:lpstr>
      <vt:lpstr>PowerPoint Presentation</vt:lpstr>
      <vt:lpstr>Rasa friza Este cea mai importanta rasa de lapte si cea mai raspandita. Se preteaza atat sitemului intensiv cat si semiintensiv. Este raspandita in toata lumea sub doua tipuri.</vt:lpstr>
      <vt:lpstr>Rasa Schwyz</vt:lpstr>
      <vt:lpstr>Rasa Jersey</vt:lpstr>
      <vt:lpstr>Rase de carne</vt:lpstr>
      <vt:lpstr>Rasa Simental</vt:lpstr>
      <vt:lpstr>Rasa Charolaise</vt:lpstr>
      <vt:lpstr>Rase mixte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Rasa Rosie Daneza</dc:title>
  <dc:creator>x</dc:creator>
  <cp:lastModifiedBy>x</cp:lastModifiedBy>
  <cp:revision>2</cp:revision>
  <dcterms:created xsi:type="dcterms:W3CDTF">2023-09-23T16:58:26Z</dcterms:created>
  <dcterms:modified xsi:type="dcterms:W3CDTF">2023-09-23T17:14:19Z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Producer">
    <vt:lpwstr>jsPDF 1.3.2 2016-09-30T20:33:17.116Z:jameshall</vt:lpwstr>
  </property>
  <property fmtid="{D5CDD505-2E9C-101B-9397-08002B2CF9AE}" pid="4" name="LastSaved">
    <vt:filetime>2023-09-23T00:00:00Z</vt:filetime>
  </property>
</Properties>
</file>